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3" r:id="rId1"/>
  </p:sldMasterIdLst>
  <p:notesMasterIdLst>
    <p:notesMasterId r:id="rId43"/>
  </p:notesMasterIdLst>
  <p:handoutMasterIdLst>
    <p:handoutMasterId r:id="rId44"/>
  </p:handoutMasterIdLst>
  <p:sldIdLst>
    <p:sldId id="256" r:id="rId2"/>
    <p:sldId id="276" r:id="rId3"/>
    <p:sldId id="277" r:id="rId4"/>
    <p:sldId id="346" r:id="rId5"/>
    <p:sldId id="275" r:id="rId6"/>
    <p:sldId id="319" r:id="rId7"/>
    <p:sldId id="347" r:id="rId8"/>
    <p:sldId id="258" r:id="rId9"/>
    <p:sldId id="338" r:id="rId10"/>
    <p:sldId id="292" r:id="rId11"/>
    <p:sldId id="340" r:id="rId12"/>
    <p:sldId id="337" r:id="rId13"/>
    <p:sldId id="285" r:id="rId14"/>
    <p:sldId id="259" r:id="rId15"/>
    <p:sldId id="342" r:id="rId16"/>
    <p:sldId id="348" r:id="rId17"/>
    <p:sldId id="341" r:id="rId18"/>
    <p:sldId id="344" r:id="rId19"/>
    <p:sldId id="349" r:id="rId20"/>
    <p:sldId id="265" r:id="rId21"/>
    <p:sldId id="327" r:id="rId22"/>
    <p:sldId id="328" r:id="rId23"/>
    <p:sldId id="266" r:id="rId24"/>
    <p:sldId id="331" r:id="rId25"/>
    <p:sldId id="350" r:id="rId26"/>
    <p:sldId id="330" r:id="rId27"/>
    <p:sldId id="329" r:id="rId28"/>
    <p:sldId id="271" r:id="rId29"/>
    <p:sldId id="345" r:id="rId30"/>
    <p:sldId id="333" r:id="rId31"/>
    <p:sldId id="332" r:id="rId32"/>
    <p:sldId id="351" r:id="rId33"/>
    <p:sldId id="300" r:id="rId34"/>
    <p:sldId id="352" r:id="rId35"/>
    <p:sldId id="290" r:id="rId36"/>
    <p:sldId id="353" r:id="rId37"/>
    <p:sldId id="354" r:id="rId38"/>
    <p:sldId id="320" r:id="rId39"/>
    <p:sldId id="291" r:id="rId40"/>
    <p:sldId id="355" r:id="rId41"/>
    <p:sldId id="357" r:id="rId42"/>
  </p:sldIdLst>
  <p:sldSz cx="9144000" cy="6858000" type="screen4x3"/>
  <p:notesSz cx="6805613" cy="99441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38" autoAdjust="0"/>
    <p:restoredTop sz="94637"/>
  </p:normalViewPr>
  <p:slideViewPr>
    <p:cSldViewPr>
      <p:cViewPr varScale="1">
        <p:scale>
          <a:sx n="82" d="100"/>
          <a:sy n="82" d="100"/>
        </p:scale>
        <p:origin x="473"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D545DB5B-FD25-47BA-89F0-7C287B4739D7}" type="datetimeFigureOut">
              <a:rPr lang="cs-CZ" smtClean="0"/>
              <a:t>06.12.2024</a:t>
            </a:fld>
            <a:endParaRPr lang="cs-CZ"/>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571CB393-8A70-42B7-A7E3-A494F7FD1C52}" type="slidenum">
              <a:rPr lang="cs-CZ" smtClean="0"/>
              <a:t>‹#›</a:t>
            </a:fld>
            <a:endParaRPr lang="cs-CZ"/>
          </a:p>
        </p:txBody>
      </p:sp>
    </p:spTree>
    <p:extLst>
      <p:ext uri="{BB962C8B-B14F-4D97-AF65-F5344CB8AC3E}">
        <p14:creationId xmlns:p14="http://schemas.microsoft.com/office/powerpoint/2010/main" val="666182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55333" y="0"/>
            <a:ext cx="2949099" cy="497205"/>
          </a:xfrm>
          <a:prstGeom prst="rect">
            <a:avLst/>
          </a:prstGeom>
        </p:spPr>
        <p:txBody>
          <a:bodyPr vert="horz" lIns="91440" tIns="45720" rIns="91440" bIns="45720" rtlCol="0"/>
          <a:lstStyle>
            <a:lvl1pPr algn="r">
              <a:defRPr sz="1200"/>
            </a:lvl1pPr>
          </a:lstStyle>
          <a:p>
            <a:fld id="{2250EAE3-DB9B-4E23-902D-15097522EA20}" type="datetimeFigureOut">
              <a:rPr lang="cs-CZ" smtClean="0"/>
              <a:t>06.12.2024</a:t>
            </a:fld>
            <a:endParaRPr lang="cs-CZ"/>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444594"/>
            <a:ext cx="2949099" cy="49720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55333" y="9444594"/>
            <a:ext cx="2949099" cy="497205"/>
          </a:xfrm>
          <a:prstGeom prst="rect">
            <a:avLst/>
          </a:prstGeom>
        </p:spPr>
        <p:txBody>
          <a:bodyPr vert="horz" lIns="91440" tIns="45720" rIns="91440" bIns="45720" rtlCol="0" anchor="b"/>
          <a:lstStyle>
            <a:lvl1pPr algn="r">
              <a:defRPr sz="1200"/>
            </a:lvl1pPr>
          </a:lstStyle>
          <a:p>
            <a:fld id="{853213E7-E24D-4128-A450-2C33B8E267CA}" type="slidenum">
              <a:rPr lang="cs-CZ" smtClean="0"/>
              <a:t>‹#›</a:t>
            </a:fld>
            <a:endParaRPr lang="cs-CZ"/>
          </a:p>
        </p:txBody>
      </p:sp>
    </p:spTree>
    <p:extLst>
      <p:ext uri="{BB962C8B-B14F-4D97-AF65-F5344CB8AC3E}">
        <p14:creationId xmlns:p14="http://schemas.microsoft.com/office/powerpoint/2010/main" val="169649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853213E7-E24D-4128-A450-2C33B8E267CA}" type="slidenum">
              <a:rPr lang="cs-CZ" smtClean="0"/>
              <a:t>1</a:t>
            </a:fld>
            <a:endParaRPr lang="cs-CZ"/>
          </a:p>
        </p:txBody>
      </p:sp>
    </p:spTree>
    <p:extLst>
      <p:ext uri="{BB962C8B-B14F-4D97-AF65-F5344CB8AC3E}">
        <p14:creationId xmlns:p14="http://schemas.microsoft.com/office/powerpoint/2010/main" val="107173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99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3174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0fb8c7e53_0_2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0fb8c7e53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13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244574-888C-4351-8143-7DAEAB937221}" type="datetimeFigureOut">
              <a:rPr lang="cs-CZ" smtClean="0"/>
              <a:t>06.12.2024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184465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06.12.2024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180399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06.12.2024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9718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06.12.2024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3491534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06.12.2024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2607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06.12.2024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1959675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44574-888C-4351-8143-7DAEAB937221}" type="datetimeFigureOut">
              <a:rPr lang="cs-CZ" smtClean="0"/>
              <a:t>06.12.2024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322494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44574-888C-4351-8143-7DAEAB937221}" type="datetimeFigureOut">
              <a:rPr lang="cs-CZ" smtClean="0"/>
              <a:t>06.12.2024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2256139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3600"/>
              <a:buFont typeface="Calibri"/>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1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lvl="1" indent="0" algn="r">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lvl="2" indent="0" algn="r">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lvl="3" indent="0" algn="r">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lvl="4" indent="0" algn="r">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lvl="5" indent="0" algn="r">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lvl="6" indent="0" algn="r">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lvl="7" indent="0" algn="r">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lvl="8" indent="0" algn="r">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6166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44574-888C-4351-8143-7DAEAB937221}" type="datetimeFigureOut">
              <a:rPr lang="cs-CZ" smtClean="0"/>
              <a:t>06.12.2024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271755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44574-888C-4351-8143-7DAEAB937221}" type="datetimeFigureOut">
              <a:rPr lang="cs-CZ" smtClean="0"/>
              <a:t>06.12.2024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279896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44574-888C-4351-8143-7DAEAB937221}" type="datetimeFigureOut">
              <a:rPr lang="cs-CZ" smtClean="0"/>
              <a:t>06.12.2024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406011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44574-888C-4351-8143-7DAEAB937221}" type="datetimeFigureOut">
              <a:rPr lang="cs-CZ" smtClean="0"/>
              <a:t>06.12.2024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170760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44574-888C-4351-8143-7DAEAB937221}" type="datetimeFigureOut">
              <a:rPr lang="cs-CZ" smtClean="0"/>
              <a:t>06.12.2024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162065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44574-888C-4351-8143-7DAEAB937221}" type="datetimeFigureOut">
              <a:rPr lang="cs-CZ" smtClean="0"/>
              <a:t>06.12.2024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34647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244574-888C-4351-8143-7DAEAB937221}" type="datetimeFigureOut">
              <a:rPr lang="cs-CZ" smtClean="0"/>
              <a:t>06.12.2024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398055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244574-888C-4351-8143-7DAEAB937221}" type="datetimeFigureOut">
              <a:rPr lang="cs-CZ" smtClean="0"/>
              <a:t>06.12.2024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EEF3D0F-365A-40C4-B0C6-D5416BCF1540}" type="slidenum">
              <a:rPr lang="cs-CZ" smtClean="0"/>
              <a:t>‹#›</a:t>
            </a:fld>
            <a:endParaRPr lang="cs-CZ"/>
          </a:p>
        </p:txBody>
      </p:sp>
    </p:spTree>
    <p:extLst>
      <p:ext uri="{BB962C8B-B14F-4D97-AF65-F5344CB8AC3E}">
        <p14:creationId xmlns:p14="http://schemas.microsoft.com/office/powerpoint/2010/main" val="8483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244574-888C-4351-8143-7DAEAB937221}" type="datetimeFigureOut">
              <a:rPr lang="cs-CZ" smtClean="0"/>
              <a:t>06.12.2024</a:t>
            </a:fld>
            <a:endParaRPr lang="cs-C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EEF3D0F-365A-40C4-B0C6-D5416BCF1540}" type="slidenum">
              <a:rPr lang="cs-CZ" smtClean="0"/>
              <a:t>‹#›</a:t>
            </a:fld>
            <a:endParaRPr lang="cs-CZ"/>
          </a:p>
        </p:txBody>
      </p:sp>
    </p:spTree>
    <p:extLst>
      <p:ext uri="{BB962C8B-B14F-4D97-AF65-F5344CB8AC3E}">
        <p14:creationId xmlns:p14="http://schemas.microsoft.com/office/powerpoint/2010/main" val="2867105582"/>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ft.vanderbilt.edu/guides-sub-pages/active-learning/#eviden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Angel.Hoekstra@aauni.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ngel.Hoekstra@aauni.edu" TargetMode="Externa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mailto:Angel.Hoekstra@aauni.edu"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hyperlink" Target="https://aauni-my.sharepoint.com/:v:/g/personal/angel_hoekstra_aauni_edu/EXU4RCQBmZZIoqbraIIIsDQBmuzjuiaj8JslvH5ijHPadw?e=kJTkip&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hyperlink" Target="mailto:kalinova304@seznam.cz"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305800" cy="3048000"/>
          </a:xfrm>
        </p:spPr>
        <p:txBody>
          <a:bodyPr/>
          <a:lstStyle/>
          <a:p>
            <a:pPr algn="ctr"/>
            <a:r>
              <a:rPr lang="en" sz="2800" dirty="0"/>
              <a:t>AAU Center for Teaching </a:t>
            </a:r>
            <a:r>
              <a:rPr lang="en" sz="2800" dirty="0" smtClean="0"/>
              <a:t>&amp; Learning</a:t>
            </a:r>
            <a:r>
              <a:rPr lang="en" sz="2600" dirty="0"/>
              <a:t/>
            </a:r>
            <a:br>
              <a:rPr lang="en" sz="2600" dirty="0"/>
            </a:br>
            <a:r>
              <a:rPr lang="en" sz="2600" dirty="0"/>
              <a:t>Professional Development Workshop</a:t>
            </a:r>
            <a:r>
              <a:rPr lang="en" sz="2600" dirty="0">
                <a:solidFill>
                  <a:srgbClr val="C00000"/>
                </a:solidFill>
              </a:rPr>
              <a:t/>
            </a:r>
            <a:br>
              <a:rPr lang="en" sz="2600" dirty="0">
                <a:solidFill>
                  <a:srgbClr val="C00000"/>
                </a:solidFill>
              </a:rPr>
            </a:br>
            <a:r>
              <a:rPr lang="en" sz="2600" dirty="0" smtClean="0">
                <a:solidFill>
                  <a:srgbClr val="C00000"/>
                </a:solidFill>
              </a:rPr>
              <a:t> </a:t>
            </a:r>
            <a:r>
              <a:rPr lang="en" sz="4000" dirty="0" smtClean="0">
                <a:solidFill>
                  <a:srgbClr val="C00000"/>
                </a:solidFill>
              </a:rPr>
              <a:t> </a:t>
            </a:r>
            <a:r>
              <a:rPr lang="en" sz="2600" dirty="0" smtClean="0">
                <a:solidFill>
                  <a:srgbClr val="C00000"/>
                </a:solidFill>
              </a:rPr>
              <a:t> </a:t>
            </a:r>
            <a:r>
              <a:rPr lang="en" sz="2600" dirty="0">
                <a:solidFill>
                  <a:srgbClr val="C00000"/>
                </a:solidFill>
              </a:rPr>
              <a:t/>
            </a:r>
            <a:br>
              <a:rPr lang="en" sz="2600" dirty="0">
                <a:solidFill>
                  <a:srgbClr val="C00000"/>
                </a:solidFill>
              </a:rPr>
            </a:br>
            <a:r>
              <a:rPr lang="en-US" sz="3200" b="1" dirty="0">
                <a:solidFill>
                  <a:schemeClr val="accent2">
                    <a:lumMod val="75000"/>
                  </a:schemeClr>
                </a:solidFill>
              </a:rPr>
              <a:t>From basic strategies </a:t>
            </a:r>
            <a:r>
              <a:rPr lang="en-US" sz="3200" b="1" dirty="0" smtClean="0">
                <a:solidFill>
                  <a:schemeClr val="accent2">
                    <a:lumMod val="75000"/>
                  </a:schemeClr>
                </a:solidFill>
              </a:rPr>
              <a:t/>
            </a:r>
            <a:br>
              <a:rPr lang="en-US" sz="3200" b="1" dirty="0" smtClean="0">
                <a:solidFill>
                  <a:schemeClr val="accent2">
                    <a:lumMod val="75000"/>
                  </a:schemeClr>
                </a:solidFill>
              </a:rPr>
            </a:br>
            <a:r>
              <a:rPr lang="en-US" sz="3200" b="1" dirty="0" smtClean="0">
                <a:solidFill>
                  <a:schemeClr val="accent2">
                    <a:lumMod val="75000"/>
                  </a:schemeClr>
                </a:solidFill>
              </a:rPr>
              <a:t>to </a:t>
            </a:r>
            <a:r>
              <a:rPr lang="en-US" sz="3200" b="1" dirty="0">
                <a:solidFill>
                  <a:schemeClr val="accent2">
                    <a:lumMod val="75000"/>
                  </a:schemeClr>
                </a:solidFill>
              </a:rPr>
              <a:t>the flipped classroom: </a:t>
            </a:r>
            <a:br>
              <a:rPr lang="en-US" sz="3200" b="1" dirty="0">
                <a:solidFill>
                  <a:schemeClr val="accent2">
                    <a:lumMod val="75000"/>
                  </a:schemeClr>
                </a:solidFill>
              </a:rPr>
            </a:br>
            <a:r>
              <a:rPr lang="en-US" sz="3200" b="1" dirty="0">
                <a:solidFill>
                  <a:schemeClr val="accent2">
                    <a:lumMod val="75000"/>
                  </a:schemeClr>
                </a:solidFill>
              </a:rPr>
              <a:t>How can I support active learning</a:t>
            </a:r>
            <a:r>
              <a:rPr lang="en-US" sz="3200" b="1" dirty="0" smtClean="0">
                <a:solidFill>
                  <a:schemeClr val="accent2">
                    <a:lumMod val="75000"/>
                  </a:schemeClr>
                </a:solidFill>
              </a:rPr>
              <a:t>?</a:t>
            </a:r>
            <a:endParaRPr lang="cs-CZ" sz="3200" b="1" dirty="0">
              <a:solidFill>
                <a:schemeClr val="accent2">
                  <a:lumMod val="75000"/>
                </a:schemeClr>
              </a:solidFill>
            </a:endParaRPr>
          </a:p>
        </p:txBody>
      </p:sp>
      <p:sp>
        <p:nvSpPr>
          <p:cNvPr id="3" name="Subtitle 2"/>
          <p:cNvSpPr>
            <a:spLocks noGrp="1"/>
          </p:cNvSpPr>
          <p:nvPr>
            <p:ph type="subTitle" idx="1"/>
          </p:nvPr>
        </p:nvSpPr>
        <p:spPr>
          <a:xfrm>
            <a:off x="-152400" y="4800600"/>
            <a:ext cx="8382000" cy="1371600"/>
          </a:xfrm>
        </p:spPr>
        <p:txBody>
          <a:bodyPr>
            <a:noAutofit/>
          </a:bodyPr>
          <a:lstStyle/>
          <a:p>
            <a:pPr algn="ctr"/>
            <a:r>
              <a:rPr lang="en-US" sz="2200" dirty="0">
                <a:solidFill>
                  <a:schemeClr val="tx1"/>
                </a:solidFill>
              </a:rPr>
              <a:t>Tuesday, Dec. 3 – </a:t>
            </a:r>
            <a:r>
              <a:rPr lang="en-US" sz="2200" dirty="0" smtClean="0">
                <a:solidFill>
                  <a:schemeClr val="tx1"/>
                </a:solidFill>
              </a:rPr>
              <a:t>14:00</a:t>
            </a:r>
            <a:endParaRPr lang="en-US" sz="2200" dirty="0">
              <a:solidFill>
                <a:schemeClr val="tx1"/>
              </a:solidFill>
            </a:endParaRPr>
          </a:p>
          <a:p>
            <a:pPr algn="ctr"/>
            <a:r>
              <a:rPr lang="en" sz="2200" dirty="0">
                <a:solidFill>
                  <a:schemeClr val="tx1"/>
                </a:solidFill>
              </a:rPr>
              <a:t>C</a:t>
            </a:r>
            <a:r>
              <a:rPr lang="en-US" sz="2200" dirty="0">
                <a:solidFill>
                  <a:schemeClr val="tx1"/>
                </a:solidFill>
              </a:rPr>
              <a:t>o</a:t>
            </a:r>
            <a:r>
              <a:rPr lang="en" sz="2200" dirty="0">
                <a:solidFill>
                  <a:schemeClr val="tx1"/>
                </a:solidFill>
              </a:rPr>
              <a:t>ncurrent Session: Room 2.04 &amp; online</a:t>
            </a:r>
          </a:p>
          <a:p>
            <a:pPr algn="ctr"/>
            <a:r>
              <a:rPr lang="en-US" sz="2200" dirty="0" smtClean="0">
                <a:solidFill>
                  <a:schemeClr val="tx1"/>
                </a:solidFill>
              </a:rPr>
              <a:t>Anglo </a:t>
            </a:r>
            <a:r>
              <a:rPr lang="en-US" sz="2200" dirty="0">
                <a:solidFill>
                  <a:schemeClr val="tx1"/>
                </a:solidFill>
              </a:rPr>
              <a:t>American </a:t>
            </a:r>
            <a:r>
              <a:rPr lang="en-US" sz="2200" dirty="0" smtClean="0">
                <a:solidFill>
                  <a:schemeClr val="tx1"/>
                </a:solidFill>
              </a:rPr>
              <a:t>University</a:t>
            </a:r>
            <a:endParaRPr lang="en-US" sz="2200" dirty="0">
              <a:solidFill>
                <a:schemeClr val="tx1"/>
              </a:solidFill>
            </a:endParaRPr>
          </a:p>
        </p:txBody>
      </p:sp>
    </p:spTree>
    <p:extLst>
      <p:ext uri="{BB962C8B-B14F-4D97-AF65-F5344CB8AC3E}">
        <p14:creationId xmlns:p14="http://schemas.microsoft.com/office/powerpoint/2010/main" val="1746001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1219200"/>
          </a:xfrm>
        </p:spPr>
        <p:txBody>
          <a:bodyPr/>
          <a:lstStyle/>
          <a:p>
            <a:pPr algn="ctr"/>
            <a:r>
              <a:rPr lang="en-US" dirty="0" smtClean="0"/>
              <a:t>Active Learning supports higher-order thinking</a:t>
            </a:r>
            <a:endParaRPr lang="cs-CZ" dirty="0"/>
          </a:p>
        </p:txBody>
      </p:sp>
      <p:sp>
        <p:nvSpPr>
          <p:cNvPr id="3" name="Content Placeholder 2"/>
          <p:cNvSpPr>
            <a:spLocks noGrp="1"/>
          </p:cNvSpPr>
          <p:nvPr>
            <p:ph idx="1"/>
          </p:nvPr>
        </p:nvSpPr>
        <p:spPr>
          <a:xfrm>
            <a:off x="152400" y="1600200"/>
            <a:ext cx="7391400" cy="5105400"/>
          </a:xfrm>
        </p:spPr>
        <p:txBody>
          <a:bodyPr>
            <a:normAutofit/>
          </a:bodyPr>
          <a:lstStyle/>
          <a:p>
            <a:pPr lvl="1"/>
            <a:r>
              <a:rPr lang="en-US" sz="2200" dirty="0" smtClean="0">
                <a:solidFill>
                  <a:schemeClr val="bg1">
                    <a:lumMod val="50000"/>
                  </a:schemeClr>
                </a:solidFill>
              </a:rPr>
              <a:t>Great </a:t>
            </a:r>
            <a:r>
              <a:rPr lang="en-US" sz="2200" dirty="0">
                <a:solidFill>
                  <a:schemeClr val="bg1">
                    <a:lumMod val="50000"/>
                  </a:schemeClr>
                </a:solidFill>
              </a:rPr>
              <a:t>resource: </a:t>
            </a:r>
            <a:r>
              <a:rPr lang="en-US" sz="2600" u="sng" dirty="0">
                <a:hlinkClick r:id="rId2"/>
              </a:rPr>
              <a:t>https://cft.vanderbilt.edu/guides-sub-pages/active-learning/#evidence</a:t>
            </a:r>
            <a:r>
              <a:rPr lang="en-US" sz="2600" u="sng" dirty="0"/>
              <a:t> </a:t>
            </a:r>
            <a:endParaRPr lang="en-US" sz="2600" dirty="0">
              <a:solidFill>
                <a:schemeClr val="bg1">
                  <a:lumMod val="50000"/>
                </a:schemeClr>
              </a:solidFill>
            </a:endParaRPr>
          </a:p>
          <a:p>
            <a:pPr marL="463550" lvl="1" indent="-6350">
              <a:buNone/>
            </a:pPr>
            <a:endParaRPr lang="en-US" sz="2000" dirty="0" smtClean="0">
              <a:solidFill>
                <a:schemeClr val="tx1"/>
              </a:solidFill>
            </a:endParaRPr>
          </a:p>
          <a:p>
            <a:pPr marL="463550" lvl="1" indent="-6350">
              <a:buNone/>
            </a:pPr>
            <a:r>
              <a:rPr lang="en-US" sz="2400" dirty="0" smtClean="0">
                <a:solidFill>
                  <a:schemeClr val="tx1"/>
                </a:solidFill>
              </a:rPr>
              <a:t>“</a:t>
            </a:r>
            <a:r>
              <a:rPr lang="en-US" sz="2400" dirty="0">
                <a:solidFill>
                  <a:schemeClr val="tx1"/>
                </a:solidFill>
              </a:rPr>
              <a:t>Active learning engages students in the process of learning through activities and/or discussion in class, as opposed to passively listening to an expert. It emphasizes high-order </a:t>
            </a:r>
            <a:r>
              <a:rPr lang="en-US" sz="2400" dirty="0" smtClean="0">
                <a:solidFill>
                  <a:schemeClr val="tx1"/>
                </a:solidFill>
              </a:rPr>
              <a:t>thinking, </a:t>
            </a:r>
            <a:r>
              <a:rPr lang="en-US" sz="2400" dirty="0">
                <a:solidFill>
                  <a:schemeClr val="tx1"/>
                </a:solidFill>
              </a:rPr>
              <a:t>often involves group </a:t>
            </a:r>
            <a:r>
              <a:rPr lang="en-US" sz="2400" dirty="0" smtClean="0">
                <a:solidFill>
                  <a:schemeClr val="tx1"/>
                </a:solidFill>
              </a:rPr>
              <a:t>work and tends </a:t>
            </a:r>
            <a:r>
              <a:rPr lang="en-US" sz="2400" dirty="0">
                <a:solidFill>
                  <a:schemeClr val="tx1"/>
                </a:solidFill>
              </a:rPr>
              <a:t>to place some emphasis on students’ explorations of their own attitudes and </a:t>
            </a:r>
            <a:r>
              <a:rPr lang="en-US" sz="2400" dirty="0" smtClean="0">
                <a:solidFill>
                  <a:schemeClr val="tx1"/>
                </a:solidFill>
              </a:rPr>
              <a:t>values.”   </a:t>
            </a:r>
          </a:p>
          <a:p>
            <a:pPr marL="463550" lvl="1" indent="-6350">
              <a:buNone/>
            </a:pPr>
            <a:r>
              <a:rPr lang="en-US" sz="2600" dirty="0">
                <a:solidFill>
                  <a:schemeClr val="tx1"/>
                </a:solidFill>
              </a:rPr>
              <a:t>	</a:t>
            </a:r>
            <a:r>
              <a:rPr lang="en-US" sz="2600" dirty="0" smtClean="0">
                <a:solidFill>
                  <a:schemeClr val="tx1"/>
                </a:solidFill>
              </a:rPr>
              <a:t>					</a:t>
            </a:r>
            <a:r>
              <a:rPr lang="en-US" sz="2200" dirty="0" smtClean="0">
                <a:solidFill>
                  <a:schemeClr val="tx1"/>
                </a:solidFill>
              </a:rPr>
              <a:t>(</a:t>
            </a:r>
            <a:r>
              <a:rPr lang="en-US" sz="2200" dirty="0">
                <a:solidFill>
                  <a:schemeClr val="tx1"/>
                </a:solidFill>
              </a:rPr>
              <a:t>Freeman et al, 2014) </a:t>
            </a:r>
            <a:endParaRPr lang="en-US" sz="2200" i="1" u="sng" dirty="0">
              <a:solidFill>
                <a:schemeClr val="tx1"/>
              </a:solidFill>
            </a:endParaRPr>
          </a:p>
        </p:txBody>
      </p:sp>
    </p:spTree>
    <p:extLst>
      <p:ext uri="{BB962C8B-B14F-4D97-AF65-F5344CB8AC3E}">
        <p14:creationId xmlns:p14="http://schemas.microsoft.com/office/powerpoint/2010/main" val="3763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2"/>
            <a:ext cx="6347713" cy="685800"/>
          </a:xfrm>
        </p:spPr>
        <p:txBody>
          <a:bodyPr/>
          <a:lstStyle/>
          <a:p>
            <a:pPr algn="ctr"/>
            <a:r>
              <a:rPr lang="en-US" dirty="0" smtClean="0"/>
              <a:t>Active Learning Methods</a:t>
            </a:r>
            <a:endParaRPr lang="cs-CZ" dirty="0"/>
          </a:p>
        </p:txBody>
      </p:sp>
      <p:sp>
        <p:nvSpPr>
          <p:cNvPr id="3" name="Content Placeholder 2"/>
          <p:cNvSpPr>
            <a:spLocks noGrp="1"/>
          </p:cNvSpPr>
          <p:nvPr>
            <p:ph idx="1"/>
          </p:nvPr>
        </p:nvSpPr>
        <p:spPr>
          <a:xfrm>
            <a:off x="304800" y="1295400"/>
            <a:ext cx="7239000" cy="5105400"/>
          </a:xfrm>
        </p:spPr>
        <p:txBody>
          <a:bodyPr>
            <a:noAutofit/>
          </a:bodyPr>
          <a:lstStyle/>
          <a:p>
            <a:pPr marL="0" indent="0">
              <a:buNone/>
            </a:pPr>
            <a:r>
              <a:rPr lang="en-US" sz="2400" dirty="0" smtClean="0"/>
              <a:t>Some of the </a:t>
            </a:r>
            <a:r>
              <a:rPr lang="en-US" sz="2400" dirty="0"/>
              <a:t>items </a:t>
            </a:r>
            <a:r>
              <a:rPr lang="en-US" sz="2400" dirty="0" smtClean="0"/>
              <a:t>the </a:t>
            </a:r>
            <a:r>
              <a:rPr lang="en-US" sz="2400" dirty="0"/>
              <a:t>AUSSE uses to measure active learning:   </a:t>
            </a:r>
            <a:r>
              <a:rPr lang="en-US" sz="2400" dirty="0" smtClean="0"/>
              <a:t>              </a:t>
            </a:r>
            <a:r>
              <a:rPr lang="en-US" sz="2200" dirty="0" smtClean="0"/>
              <a:t>(</a:t>
            </a:r>
            <a:r>
              <a:rPr lang="en-US" sz="2200" dirty="0" err="1" smtClean="0"/>
              <a:t>Carr</a:t>
            </a:r>
            <a:r>
              <a:rPr lang="en-US" sz="2200" dirty="0" smtClean="0"/>
              <a:t> </a:t>
            </a:r>
            <a:r>
              <a:rPr lang="en-US" sz="2200" dirty="0"/>
              <a:t>et al., 2015</a:t>
            </a:r>
            <a:r>
              <a:rPr lang="en-US" sz="2200" dirty="0" smtClean="0"/>
              <a:t>)</a:t>
            </a:r>
          </a:p>
          <a:p>
            <a:pPr marL="0" indent="0">
              <a:buNone/>
            </a:pPr>
            <a:endParaRPr lang="en-US" sz="800" dirty="0" smtClean="0"/>
          </a:p>
          <a:p>
            <a:pPr>
              <a:buFontTx/>
              <a:buChar char="-"/>
            </a:pPr>
            <a:r>
              <a:rPr lang="en-US" sz="2400" dirty="0" smtClean="0"/>
              <a:t>working </a:t>
            </a:r>
            <a:r>
              <a:rPr lang="en-US" sz="2400" dirty="0"/>
              <a:t>with other students on </a:t>
            </a:r>
            <a:r>
              <a:rPr lang="en-US" sz="2400" dirty="0" smtClean="0"/>
              <a:t>projects;</a:t>
            </a:r>
          </a:p>
          <a:p>
            <a:pPr>
              <a:buFontTx/>
              <a:buChar char="-"/>
            </a:pPr>
            <a:r>
              <a:rPr lang="en-US" sz="2400" dirty="0" smtClean="0"/>
              <a:t>making </a:t>
            </a:r>
            <a:r>
              <a:rPr lang="en-US" sz="2400" dirty="0"/>
              <a:t>a presentation; </a:t>
            </a:r>
            <a:endParaRPr lang="en-US" sz="2400" dirty="0" smtClean="0"/>
          </a:p>
          <a:p>
            <a:pPr>
              <a:buFontTx/>
              <a:buChar char="-"/>
            </a:pPr>
            <a:r>
              <a:rPr lang="en-US" sz="2400" dirty="0" smtClean="0"/>
              <a:t>asking </a:t>
            </a:r>
            <a:r>
              <a:rPr lang="en-US" sz="2400" dirty="0"/>
              <a:t>questions or contributing to discussions; </a:t>
            </a:r>
            <a:endParaRPr lang="en-US" sz="2400" dirty="0" smtClean="0"/>
          </a:p>
          <a:p>
            <a:pPr>
              <a:buFontTx/>
              <a:buChar char="-"/>
            </a:pPr>
            <a:r>
              <a:rPr lang="en-US" sz="2400" dirty="0" smtClean="0"/>
              <a:t>participating </a:t>
            </a:r>
            <a:r>
              <a:rPr lang="en-US" sz="2400" dirty="0"/>
              <a:t>in a community-based project as part of a </a:t>
            </a:r>
            <a:r>
              <a:rPr lang="en-US" sz="2400" dirty="0" smtClean="0"/>
              <a:t>course </a:t>
            </a:r>
            <a:r>
              <a:rPr lang="en-US" sz="2200" dirty="0" smtClean="0"/>
              <a:t>(e.g., service learning); </a:t>
            </a:r>
          </a:p>
          <a:p>
            <a:pPr>
              <a:buFontTx/>
              <a:buChar char="-"/>
            </a:pPr>
            <a:r>
              <a:rPr lang="en-US" sz="2400" dirty="0" smtClean="0"/>
              <a:t>working </a:t>
            </a:r>
            <a:r>
              <a:rPr lang="en-US" sz="2400" dirty="0"/>
              <a:t>with other students outside of class on assignments; </a:t>
            </a:r>
            <a:r>
              <a:rPr lang="en-US" sz="2200" dirty="0" smtClean="0"/>
              <a:t>(e.g., reviewing for exams together)</a:t>
            </a:r>
          </a:p>
          <a:p>
            <a:pPr>
              <a:buFontTx/>
              <a:buChar char="-"/>
            </a:pPr>
            <a:r>
              <a:rPr lang="en-US" sz="2400" dirty="0" smtClean="0"/>
              <a:t>tutoring peers. </a:t>
            </a:r>
          </a:p>
          <a:p>
            <a:pPr marL="0" indent="0">
              <a:buNone/>
            </a:pPr>
            <a:r>
              <a:rPr lang="en-US" sz="2400" dirty="0"/>
              <a:t>	</a:t>
            </a:r>
            <a:r>
              <a:rPr lang="en-US" sz="2400" dirty="0" smtClean="0"/>
              <a:t>	</a:t>
            </a:r>
            <a:endParaRPr lang="en-US" sz="2200" dirty="0" smtClean="0"/>
          </a:p>
        </p:txBody>
      </p:sp>
      <p:pic>
        <p:nvPicPr>
          <p:cNvPr id="3074" name="Picture 2" descr="Anglo-American University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57200"/>
            <a:ext cx="1409701" cy="140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019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457200" y="914400"/>
            <a:ext cx="8229600" cy="1143000"/>
          </a:xfrm>
        </p:spPr>
        <p:txBody>
          <a:bodyPr/>
          <a:lstStyle/>
          <a:p>
            <a:pPr eaLnBrk="1" hangingPunct="1"/>
            <a:r>
              <a:rPr lang="en-US" altLang="en-US" sz="4000" dirty="0" smtClean="0"/>
              <a:t>	</a:t>
            </a:r>
          </a:p>
        </p:txBody>
      </p:sp>
      <p:sp>
        <p:nvSpPr>
          <p:cNvPr id="18435" name="Rectangle 3"/>
          <p:cNvSpPr>
            <a:spLocks noGrp="1"/>
          </p:cNvSpPr>
          <p:nvPr>
            <p:ph type="body" idx="1"/>
          </p:nvPr>
        </p:nvSpPr>
        <p:spPr>
          <a:xfrm>
            <a:off x="381000" y="381000"/>
            <a:ext cx="6324600" cy="5334000"/>
          </a:xfrm>
        </p:spPr>
        <p:txBody>
          <a:bodyPr>
            <a:normAutofit lnSpcReduction="10000"/>
          </a:bodyPr>
          <a:lstStyle/>
          <a:p>
            <a:pPr marL="495300" indent="-495300" eaLnBrk="1" hangingPunct="1">
              <a:lnSpc>
                <a:spcPct val="90000"/>
              </a:lnSpc>
              <a:buFont typeface="Wingdings 2" panose="05020102010507070707" pitchFamily="18" charset="2"/>
              <a:buNone/>
              <a:defRPr/>
            </a:pPr>
            <a:r>
              <a:rPr lang="en-US" altLang="en-US" sz="2200" b="1" dirty="0" smtClean="0"/>
              <a:t>	Example: Culture Project Presentation</a:t>
            </a:r>
          </a:p>
          <a:p>
            <a:pPr marL="495300" indent="-495300" algn="ctr" eaLnBrk="1" hangingPunct="1">
              <a:lnSpc>
                <a:spcPct val="90000"/>
              </a:lnSpc>
              <a:buFont typeface="Wingdings 2" panose="05020102010507070707" pitchFamily="18" charset="2"/>
              <a:buNone/>
              <a:defRPr/>
            </a:pPr>
            <a:r>
              <a:rPr lang="en-US" altLang="en-US" sz="2200" b="1" dirty="0" smtClean="0"/>
              <a:t>Introduction to Sociology</a:t>
            </a:r>
          </a:p>
          <a:p>
            <a:pPr marL="495300" indent="-495300" eaLnBrk="1" hangingPunct="1">
              <a:lnSpc>
                <a:spcPct val="90000"/>
              </a:lnSpc>
              <a:buFont typeface="Wingdings 2" panose="05020102010507070707" pitchFamily="18" charset="2"/>
              <a:buNone/>
              <a:defRPr/>
            </a:pPr>
            <a:endParaRPr lang="en-US" altLang="en-US" sz="800" dirty="0"/>
          </a:p>
          <a:p>
            <a:pPr marL="0" indent="0">
              <a:lnSpc>
                <a:spcPct val="90000"/>
              </a:lnSpc>
              <a:buNone/>
              <a:defRPr/>
            </a:pPr>
            <a:r>
              <a:rPr lang="en-US" altLang="en-US" sz="2200" dirty="0">
                <a:sym typeface="Wingdings" panose="05000000000000000000" pitchFamily="2" charset="2"/>
              </a:rPr>
              <a:t>Choose a culture, nation, book</a:t>
            </a:r>
            <a:r>
              <a:rPr lang="en-US" altLang="en-US" sz="2200" dirty="0" smtClean="0">
                <a:sym typeface="Wingdings" panose="05000000000000000000" pitchFamily="2" charset="2"/>
              </a:rPr>
              <a:t>, or film</a:t>
            </a:r>
            <a:endParaRPr lang="en-US" altLang="en-US" sz="2200" dirty="0">
              <a:sym typeface="Wingdings" panose="05000000000000000000" pitchFamily="2" charset="2"/>
            </a:endParaRPr>
          </a:p>
          <a:p>
            <a:pPr marL="0" indent="0" eaLnBrk="1" hangingPunct="1">
              <a:lnSpc>
                <a:spcPct val="90000"/>
              </a:lnSpc>
              <a:buFont typeface="Wingdings 2" panose="05020102010507070707" pitchFamily="18" charset="2"/>
              <a:buNone/>
              <a:defRPr/>
            </a:pPr>
            <a:r>
              <a:rPr lang="en-US" altLang="en-US" sz="2200" dirty="0" smtClean="0">
                <a:sym typeface="Wingdings" panose="05000000000000000000" pitchFamily="2" charset="2"/>
              </a:rPr>
              <a:t>Develop a set of PowerPoint slides</a:t>
            </a:r>
          </a:p>
          <a:p>
            <a:pPr marL="0" indent="0" eaLnBrk="1" hangingPunct="1">
              <a:lnSpc>
                <a:spcPct val="90000"/>
              </a:lnSpc>
              <a:buFont typeface="Wingdings 2" panose="05020102010507070707" pitchFamily="18" charset="2"/>
              <a:buNone/>
              <a:defRPr/>
            </a:pPr>
            <a:r>
              <a:rPr lang="en-US" altLang="en-US" sz="2200" dirty="0" smtClean="0">
                <a:sym typeface="Wingdings" panose="05000000000000000000" pitchFamily="2" charset="2"/>
              </a:rPr>
              <a:t>Present to the class for 8-10 minutes:</a:t>
            </a:r>
          </a:p>
          <a:p>
            <a:pPr marL="0" indent="0" eaLnBrk="1" hangingPunct="1">
              <a:lnSpc>
                <a:spcPct val="90000"/>
              </a:lnSpc>
              <a:buFont typeface="Wingdings 2" panose="05020102010507070707" pitchFamily="18" charset="2"/>
              <a:buNone/>
              <a:defRPr/>
            </a:pPr>
            <a:r>
              <a:rPr lang="en-US" altLang="en-US" sz="2200" dirty="0" smtClean="0">
                <a:sym typeface="Wingdings" panose="05000000000000000000" pitchFamily="2" charset="2"/>
              </a:rPr>
              <a:t>In the cultural medium you chose,</a:t>
            </a:r>
          </a:p>
          <a:p>
            <a:pPr marL="0" indent="0" eaLnBrk="1" hangingPunct="1">
              <a:lnSpc>
                <a:spcPct val="90000"/>
              </a:lnSpc>
              <a:buFont typeface="Wingdings 2" panose="05020102010507070707" pitchFamily="18" charset="2"/>
              <a:buNone/>
              <a:defRPr/>
            </a:pPr>
            <a:r>
              <a:rPr lang="en-US" altLang="en-US" sz="2200" dirty="0" smtClean="0">
                <a:sym typeface="Wingdings" panose="05000000000000000000" pitchFamily="2" charset="2"/>
              </a:rPr>
              <a:t>Discuss how culture is </a:t>
            </a:r>
          </a:p>
          <a:p>
            <a:pPr marL="0" indent="0" eaLnBrk="1" hangingPunct="1">
              <a:lnSpc>
                <a:spcPct val="90000"/>
              </a:lnSpc>
              <a:buFont typeface="Wingdings 2" panose="05020102010507070707" pitchFamily="18" charset="2"/>
              <a:buNone/>
              <a:defRPr/>
            </a:pPr>
            <a:r>
              <a:rPr lang="en-US" altLang="en-US" sz="2200" dirty="0" smtClean="0">
                <a:sym typeface="Wingdings" panose="05000000000000000000" pitchFamily="2" charset="2"/>
              </a:rPr>
              <a:t>    SHARED, LEARNED, &amp; SYMBOLIC</a:t>
            </a:r>
          </a:p>
          <a:p>
            <a:pPr marL="0" indent="0" eaLnBrk="1" hangingPunct="1">
              <a:lnSpc>
                <a:spcPct val="90000"/>
              </a:lnSpc>
              <a:buFont typeface="Wingdings 2" panose="05020102010507070707" pitchFamily="18" charset="2"/>
              <a:buNone/>
              <a:defRPr/>
            </a:pPr>
            <a:endParaRPr lang="en-US" altLang="en-US" sz="800" dirty="0" smtClean="0">
              <a:sym typeface="Wingdings" panose="05000000000000000000" pitchFamily="2" charset="2"/>
            </a:endParaRPr>
          </a:p>
          <a:p>
            <a:pPr marL="0" indent="0" eaLnBrk="1" hangingPunct="1">
              <a:lnSpc>
                <a:spcPct val="90000"/>
              </a:lnSpc>
              <a:buFont typeface="Wingdings 2" panose="05020102010507070707" pitchFamily="18" charset="2"/>
              <a:buNone/>
              <a:defRPr/>
            </a:pPr>
            <a:r>
              <a:rPr lang="en-US" altLang="en-US" sz="2200" dirty="0" smtClean="0">
                <a:sym typeface="Wingdings" panose="05000000000000000000" pitchFamily="2" charset="2"/>
              </a:rPr>
              <a:t>The student will (must):</a:t>
            </a:r>
          </a:p>
          <a:p>
            <a:pPr marL="0" indent="0" eaLnBrk="1" hangingPunct="1">
              <a:lnSpc>
                <a:spcPct val="90000"/>
              </a:lnSpc>
              <a:buFont typeface="Wingdings 2" panose="05020102010507070707" pitchFamily="18" charset="2"/>
              <a:buNone/>
              <a:defRPr/>
            </a:pPr>
            <a:r>
              <a:rPr lang="en-US" altLang="en-US" sz="2200" dirty="0" smtClean="0">
                <a:sym typeface="Wingdings" panose="05000000000000000000" pitchFamily="2" charset="2"/>
              </a:rPr>
              <a:t>Engage the audience</a:t>
            </a:r>
          </a:p>
          <a:p>
            <a:pPr marL="0" indent="0" eaLnBrk="1" hangingPunct="1">
              <a:lnSpc>
                <a:spcPct val="90000"/>
              </a:lnSpc>
              <a:buFont typeface="Wingdings 2" panose="05020102010507070707" pitchFamily="18" charset="2"/>
              <a:buNone/>
              <a:defRPr/>
            </a:pPr>
            <a:r>
              <a:rPr lang="en-US" altLang="en-US" sz="2200" dirty="0" smtClean="0">
                <a:sym typeface="Wingdings" panose="05000000000000000000" pitchFamily="2" charset="2"/>
              </a:rPr>
              <a:t>Use personal knowledge, data</a:t>
            </a:r>
          </a:p>
          <a:p>
            <a:pPr marL="0" indent="0" eaLnBrk="1" hangingPunct="1">
              <a:lnSpc>
                <a:spcPct val="90000"/>
              </a:lnSpc>
              <a:buFont typeface="Wingdings 2" panose="05020102010507070707" pitchFamily="18" charset="2"/>
              <a:buNone/>
              <a:defRPr/>
            </a:pPr>
            <a:r>
              <a:rPr lang="en-US" altLang="en-US" sz="2200" dirty="0" smtClean="0">
                <a:sym typeface="Wingdings" panose="05000000000000000000" pitchFamily="2" charset="2"/>
              </a:rPr>
              <a:t>Develop public speaking skills</a:t>
            </a:r>
          </a:p>
          <a:p>
            <a:pPr marL="0" indent="0" eaLnBrk="1" hangingPunct="1">
              <a:lnSpc>
                <a:spcPct val="90000"/>
              </a:lnSpc>
              <a:buFont typeface="Wingdings 2" panose="05020102010507070707" pitchFamily="18" charset="2"/>
              <a:buNone/>
              <a:defRPr/>
            </a:pPr>
            <a:endParaRPr lang="en-US" altLang="en-US" sz="1000" dirty="0">
              <a:sym typeface="Wingdings" panose="05000000000000000000" pitchFamily="2" charset="2"/>
            </a:endParaRPr>
          </a:p>
          <a:p>
            <a:pPr marL="495300" indent="-495300" eaLnBrk="1" hangingPunct="1">
              <a:lnSpc>
                <a:spcPct val="90000"/>
              </a:lnSpc>
              <a:buFont typeface="Wingdings 2" panose="05020102010507070707" pitchFamily="18" charset="2"/>
              <a:buNone/>
              <a:defRPr/>
            </a:pPr>
            <a:endParaRPr lang="en-US" altLang="en-US" sz="2800" dirty="0" smtClean="0"/>
          </a:p>
          <a:p>
            <a:pPr marL="495300" indent="-495300" eaLnBrk="1" hangingPunct="1">
              <a:lnSpc>
                <a:spcPct val="90000"/>
              </a:lnSpc>
              <a:buFont typeface="Wingdings 2" panose="05020102010507070707" pitchFamily="18" charset="2"/>
              <a:buNone/>
              <a:defRPr/>
            </a:pPr>
            <a:endParaRPr lang="en-US" altLang="en-US" sz="2200" b="1" dirty="0" smtClean="0"/>
          </a:p>
          <a:p>
            <a:pPr marL="495300" indent="-495300" eaLnBrk="1" hangingPunct="1">
              <a:lnSpc>
                <a:spcPct val="90000"/>
              </a:lnSpc>
              <a:buFont typeface="Wingdings 2" panose="05020102010507070707" pitchFamily="18" charset="2"/>
              <a:buNone/>
              <a:defRPr/>
            </a:pPr>
            <a:endParaRPr lang="en-US" altLang="en-US" sz="800" b="1" dirty="0" smtClean="0"/>
          </a:p>
        </p:txBody>
      </p:sp>
      <p:pic>
        <p:nvPicPr>
          <p:cNvPr id="9220" name="Picture 10" descr="Flag of the Czech Republic image and meaning Czech flag - country fla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100" y="2146300"/>
            <a:ext cx="1150938" cy="76676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14" descr="Henbrandt 5ft X 3ft USA American Stars &amp; Stripes Flag: Amazon.co.uk:  Kitchen &amp; 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667" y="5784136"/>
            <a:ext cx="1360933" cy="887696"/>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9" descr="Free vector flag of Afghanistan - free vector downlo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8" y="5791200"/>
            <a:ext cx="1315817" cy="87947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11" descr="File:Flag of Costa Rica (state).svg - Wikimedia Comm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2063" y="211138"/>
            <a:ext cx="1303337" cy="7810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224" name="Picture 13" descr="Flag of China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1038" y="1136650"/>
            <a:ext cx="1211262" cy="80803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225" name="Picture 15" descr="File:Flag of the Dominican Republic.svg - Wikimedia Comm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5863" y="2146300"/>
            <a:ext cx="1150937" cy="76676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226" name="Picture 17" descr="Flag of Georgia (country) - Wikiped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2400" y="3200400"/>
            <a:ext cx="1376363" cy="9032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227" name="Picture 19" descr="File:Flag of Germany.svg - Wikimedia Commo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1038" y="3219450"/>
            <a:ext cx="1471612" cy="88423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228" name="Picture 13" descr="flag of Israel | History, Meaning, &amp;amp; Illustration | Britannic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3906" y="4500562"/>
            <a:ext cx="1296987" cy="942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229" name="Picture 15" descr="Amazon.com : Netherlands (Holland) Flag Polyester 3 ft. x 5 ft. : Outdoor  Flags : Patio, Lawn &amp;amp; Garde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2988" y="4473575"/>
            <a:ext cx="135413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7" descr="3,329 Pakistan Flag Stock Photos, Pictures &amp;amp; Royalty-Free Images - iStock"/>
          <p:cNvPicPr>
            <a:picLocks noChangeAspect="1" noChangeArrowheads="1"/>
          </p:cNvPicPr>
          <p:nvPr/>
        </p:nvPicPr>
        <p:blipFill>
          <a:blip r:embed="rId13"/>
          <a:srcRect/>
          <a:stretch>
            <a:fillRect/>
          </a:stretch>
        </p:blipFill>
        <p:spPr bwMode="auto">
          <a:xfrm>
            <a:off x="7636669" y="4464575"/>
            <a:ext cx="1374775" cy="917575"/>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9232" name="Picture 21" descr="File:Flag of Portugal.svg - Wikimedia Common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55974" y="5784136"/>
            <a:ext cx="1330560" cy="88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3" descr="File:Flag of Ukraine.svg - Wikimedia Common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24648" y="5784136"/>
            <a:ext cx="1360028" cy="90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25" descr="Flag of Russia - Wikipedi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22988" y="5791200"/>
            <a:ext cx="1292930" cy="861954"/>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235" name="Picture 27" descr="File:Flag of Spain.svg - Wikimedia Common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11798" y="5743037"/>
            <a:ext cx="13747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201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85800"/>
          </a:xfrm>
        </p:spPr>
        <p:txBody>
          <a:bodyPr/>
          <a:lstStyle/>
          <a:p>
            <a:r>
              <a:rPr lang="en-US" dirty="0" smtClean="0"/>
              <a:t>What’s the theoretical basis?</a:t>
            </a:r>
            <a:endParaRPr lang="cs-CZ" dirty="0"/>
          </a:p>
        </p:txBody>
      </p:sp>
      <p:sp>
        <p:nvSpPr>
          <p:cNvPr id="3" name="Content Placeholder 2"/>
          <p:cNvSpPr>
            <a:spLocks noGrp="1"/>
          </p:cNvSpPr>
          <p:nvPr>
            <p:ph idx="1"/>
          </p:nvPr>
        </p:nvSpPr>
        <p:spPr>
          <a:xfrm>
            <a:off x="381000" y="1447800"/>
            <a:ext cx="6705599" cy="2667000"/>
          </a:xfrm>
        </p:spPr>
        <p:txBody>
          <a:bodyPr>
            <a:normAutofit/>
          </a:bodyPr>
          <a:lstStyle/>
          <a:p>
            <a:pPr marL="0" indent="0">
              <a:buNone/>
            </a:pPr>
            <a:r>
              <a:rPr lang="en-US" sz="2600" b="1" i="1" dirty="0"/>
              <a:t>Constructivist learning theory </a:t>
            </a:r>
            <a:r>
              <a:rPr lang="en-US" sz="2600" dirty="0"/>
              <a:t>emphasizes that individuals learn </a:t>
            </a:r>
            <a:r>
              <a:rPr lang="en-US" sz="2600" dirty="0" smtClean="0"/>
              <a:t>best through </a:t>
            </a:r>
            <a:r>
              <a:rPr lang="en-US" sz="2600" dirty="0"/>
              <a:t>building their own </a:t>
            </a:r>
            <a:r>
              <a:rPr lang="en-US" sz="2600" dirty="0" smtClean="0"/>
              <a:t>knowledge: </a:t>
            </a:r>
            <a:r>
              <a:rPr lang="en-US" sz="2600" dirty="0"/>
              <a:t>connecting new ideas and experiences to existing knowledge and experiences to form new or enhanced understanding </a:t>
            </a:r>
            <a:r>
              <a:rPr lang="en-US" sz="2400" dirty="0"/>
              <a:t>(</a:t>
            </a:r>
            <a:r>
              <a:rPr lang="en-US" sz="2400" dirty="0" err="1"/>
              <a:t>Bransford</a:t>
            </a:r>
            <a:r>
              <a:rPr lang="en-US" sz="2400" dirty="0"/>
              <a:t> et al., 1999). </a:t>
            </a:r>
            <a:endParaRPr lang="en-US" sz="2400" dirty="0" smtClean="0"/>
          </a:p>
        </p:txBody>
      </p:sp>
      <p:sp>
        <p:nvSpPr>
          <p:cNvPr id="4" name="TextBox 3"/>
          <p:cNvSpPr txBox="1"/>
          <p:nvPr/>
        </p:nvSpPr>
        <p:spPr>
          <a:xfrm>
            <a:off x="769537" y="4267200"/>
            <a:ext cx="6027835" cy="2277547"/>
          </a:xfrm>
          <a:prstGeom prst="rect">
            <a:avLst/>
          </a:prstGeom>
          <a:solidFill>
            <a:schemeClr val="accent1">
              <a:lumMod val="40000"/>
              <a:lumOff val="60000"/>
            </a:schemeClr>
          </a:solidFill>
          <a:ln>
            <a:solidFill>
              <a:schemeClr val="accent1">
                <a:lumMod val="60000"/>
                <a:lumOff val="40000"/>
              </a:schemeClr>
            </a:solidFill>
          </a:ln>
        </p:spPr>
        <p:txBody>
          <a:bodyPr wrap="square" rtlCol="0">
            <a:spAutoFit/>
          </a:bodyPr>
          <a:lstStyle/>
          <a:p>
            <a:r>
              <a:rPr lang="en-US" sz="2200" b="1" dirty="0"/>
              <a:t>“Student engagement is the product of motivation and active learning. It is a product rather than a sum because it will not occur if either element is missing.”</a:t>
            </a:r>
            <a:endParaRPr lang="en-US" sz="2200" dirty="0"/>
          </a:p>
          <a:p>
            <a:r>
              <a:rPr lang="en-US" dirty="0"/>
              <a:t/>
            </a:r>
            <a:br>
              <a:rPr lang="en-US" dirty="0"/>
            </a:br>
            <a:r>
              <a:rPr lang="en-US" dirty="0" smtClean="0"/>
              <a:t>Elizabeth </a:t>
            </a:r>
            <a:r>
              <a:rPr lang="en-US" dirty="0"/>
              <a:t>F. Barkley, </a:t>
            </a:r>
            <a:r>
              <a:rPr lang="en-US" dirty="0" smtClean="0"/>
              <a:t>author </a:t>
            </a:r>
            <a:r>
              <a:rPr lang="en-US" dirty="0"/>
              <a:t>of </a:t>
            </a:r>
            <a:r>
              <a:rPr lang="en-US" i="1" dirty="0"/>
              <a:t>Student Engagement Techniques: A Handbook for College </a:t>
            </a:r>
            <a:r>
              <a:rPr lang="en-US" i="1" dirty="0" smtClean="0"/>
              <a:t>Faculty</a:t>
            </a:r>
            <a:endParaRPr lang="en-US" dirty="0"/>
          </a:p>
        </p:txBody>
      </p:sp>
    </p:spTree>
    <p:extLst>
      <p:ext uri="{BB962C8B-B14F-4D97-AF65-F5344CB8AC3E}">
        <p14:creationId xmlns:p14="http://schemas.microsoft.com/office/powerpoint/2010/main" val="340442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1066800"/>
          </a:xfrm>
        </p:spPr>
        <p:txBody>
          <a:bodyPr>
            <a:normAutofit/>
          </a:bodyPr>
          <a:lstStyle/>
          <a:p>
            <a:pPr algn="ctr"/>
            <a:r>
              <a:rPr lang="en-US" sz="3200" dirty="0" smtClean="0"/>
              <a:t>Data support the efficacy </a:t>
            </a:r>
            <a:br>
              <a:rPr lang="en-US" sz="3200" dirty="0" smtClean="0"/>
            </a:br>
            <a:r>
              <a:rPr lang="en-US" sz="3200" dirty="0" smtClean="0"/>
              <a:t>of active learning</a:t>
            </a:r>
            <a:endParaRPr lang="cs-CZ" sz="3200" dirty="0"/>
          </a:p>
        </p:txBody>
      </p:sp>
      <p:sp>
        <p:nvSpPr>
          <p:cNvPr id="3" name="Content Placeholder 2"/>
          <p:cNvSpPr>
            <a:spLocks noGrp="1"/>
          </p:cNvSpPr>
          <p:nvPr>
            <p:ph idx="1"/>
          </p:nvPr>
        </p:nvSpPr>
        <p:spPr>
          <a:xfrm>
            <a:off x="304800" y="1524000"/>
            <a:ext cx="6781800" cy="5105400"/>
          </a:xfrm>
        </p:spPr>
        <p:txBody>
          <a:bodyPr>
            <a:normAutofit/>
          </a:bodyPr>
          <a:lstStyle/>
          <a:p>
            <a:pPr marL="0" indent="0">
              <a:buNone/>
            </a:pPr>
            <a:r>
              <a:rPr lang="en-US" sz="2400" dirty="0"/>
              <a:t>The </a:t>
            </a:r>
            <a:r>
              <a:rPr lang="en-US" sz="2400" dirty="0" smtClean="0"/>
              <a:t>evidence </a:t>
            </a:r>
            <a:r>
              <a:rPr lang="en-US" sz="2400" dirty="0"/>
              <a:t>that active learning approaches help students learn more effectively than </a:t>
            </a:r>
            <a:r>
              <a:rPr lang="en-US" sz="2400" dirty="0" err="1"/>
              <a:t>transmissionist</a:t>
            </a:r>
            <a:r>
              <a:rPr lang="en-US" sz="2400" dirty="0"/>
              <a:t> approaches </a:t>
            </a:r>
            <a:r>
              <a:rPr lang="en-US" sz="2400" dirty="0" smtClean="0"/>
              <a:t>is </a:t>
            </a:r>
            <a:r>
              <a:rPr lang="en-US" sz="2400" dirty="0"/>
              <a:t>robust and stretches back more than thirty </a:t>
            </a:r>
            <a:r>
              <a:rPr lang="en-US" sz="2400" dirty="0" smtClean="0"/>
              <a:t>years </a:t>
            </a:r>
          </a:p>
          <a:p>
            <a:pPr marL="0" indent="0">
              <a:buNone/>
            </a:pPr>
            <a:r>
              <a:rPr lang="en-US" sz="2200" dirty="0" smtClean="0"/>
              <a:t>   (see e.g., </a:t>
            </a:r>
            <a:r>
              <a:rPr lang="en-US" sz="2200" dirty="0" err="1" smtClean="0"/>
              <a:t>Bonwell</a:t>
            </a:r>
            <a:r>
              <a:rPr lang="en-US" sz="2200" dirty="0" smtClean="0"/>
              <a:t> &amp; </a:t>
            </a:r>
            <a:r>
              <a:rPr lang="en-US" sz="2200" dirty="0" err="1" smtClean="0"/>
              <a:t>Eisen</a:t>
            </a:r>
            <a:r>
              <a:rPr lang="en-US" sz="2200" dirty="0" smtClean="0"/>
              <a:t> 1991; Hake 1998).  </a:t>
            </a:r>
            <a:endParaRPr lang="en-US" sz="2200" dirty="0"/>
          </a:p>
          <a:p>
            <a:pPr marL="0" indent="0">
              <a:buNone/>
            </a:pPr>
            <a:endParaRPr lang="en-US" sz="1000" dirty="0" smtClean="0"/>
          </a:p>
          <a:p>
            <a:pPr>
              <a:buFontTx/>
              <a:buChar char="-"/>
            </a:pPr>
            <a:endParaRPr lang="en-US" sz="2000" dirty="0"/>
          </a:p>
        </p:txBody>
      </p:sp>
      <p:pic>
        <p:nvPicPr>
          <p:cNvPr id="1026" name="Picture 2" descr="Calvin and Hobbes Cartoons | Teaching and Learning in Indon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3810000"/>
            <a:ext cx="809957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71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685800"/>
          </a:xfrm>
        </p:spPr>
        <p:txBody>
          <a:bodyPr/>
          <a:lstStyle/>
          <a:p>
            <a:pPr algn="ctr"/>
            <a:r>
              <a:rPr lang="en-US" dirty="0" smtClean="0"/>
              <a:t>AL supports student success</a:t>
            </a:r>
            <a:endParaRPr lang="en-US" dirty="0"/>
          </a:p>
        </p:txBody>
      </p:sp>
      <p:sp>
        <p:nvSpPr>
          <p:cNvPr id="3" name="Content Placeholder 2"/>
          <p:cNvSpPr>
            <a:spLocks noGrp="1"/>
          </p:cNvSpPr>
          <p:nvPr>
            <p:ph idx="1"/>
          </p:nvPr>
        </p:nvSpPr>
        <p:spPr>
          <a:xfrm>
            <a:off x="609598" y="1143000"/>
            <a:ext cx="6705602" cy="5486400"/>
          </a:xfrm>
        </p:spPr>
        <p:txBody>
          <a:bodyPr>
            <a:noAutofit/>
          </a:bodyPr>
          <a:lstStyle/>
          <a:p>
            <a:pPr marL="0" indent="0">
              <a:buNone/>
            </a:pPr>
            <a:r>
              <a:rPr lang="en-US" sz="2400" dirty="0" smtClean="0"/>
              <a:t>Freeman et. al (2014) </a:t>
            </a:r>
            <a:r>
              <a:rPr lang="en-US" sz="2400" dirty="0"/>
              <a:t>included </a:t>
            </a:r>
            <a:r>
              <a:rPr lang="en-US" sz="2400" b="1" dirty="0">
                <a:solidFill>
                  <a:schemeClr val="accent1">
                    <a:lumMod val="50000"/>
                  </a:schemeClr>
                </a:solidFill>
              </a:rPr>
              <a:t>225 studies in STEM disciplines </a:t>
            </a:r>
            <a:r>
              <a:rPr lang="en-US" sz="2400" dirty="0" smtClean="0"/>
              <a:t>that </a:t>
            </a:r>
            <a:r>
              <a:rPr lang="en-US" sz="2400" dirty="0"/>
              <a:t>examined the design of class sessions </a:t>
            </a:r>
            <a:r>
              <a:rPr lang="en-US" sz="2400" dirty="0" smtClean="0"/>
              <a:t>with </a:t>
            </a:r>
            <a:r>
              <a:rPr lang="en-US" sz="2400" dirty="0"/>
              <a:t>at least some active learning </a:t>
            </a:r>
            <a:r>
              <a:rPr lang="en-US" sz="2400" dirty="0" smtClean="0"/>
              <a:t>methods used versus </a:t>
            </a:r>
            <a:r>
              <a:rPr lang="en-US" sz="2400" dirty="0"/>
              <a:t>traditional lecturing, comparing failure rates and student scores on </a:t>
            </a:r>
            <a:r>
              <a:rPr lang="en-US" sz="2400" dirty="0" smtClean="0"/>
              <a:t>examinations and other measures. </a:t>
            </a:r>
          </a:p>
          <a:p>
            <a:pPr marL="0" indent="0">
              <a:buNone/>
            </a:pPr>
            <a:endParaRPr lang="en-US" sz="2400" dirty="0"/>
          </a:p>
          <a:p>
            <a:pPr marL="0" indent="0">
              <a:buNone/>
            </a:pPr>
            <a:r>
              <a:rPr lang="en-US" sz="2400" dirty="0" smtClean="0"/>
              <a:t>They </a:t>
            </a:r>
            <a:r>
              <a:rPr lang="en-US" sz="2400" dirty="0"/>
              <a:t>found that </a:t>
            </a:r>
            <a:r>
              <a:rPr lang="en-US" sz="2400" b="1" dirty="0">
                <a:solidFill>
                  <a:schemeClr val="accent1">
                    <a:lumMod val="50000"/>
                  </a:schemeClr>
                </a:solidFill>
              </a:rPr>
              <a:t>students in traditional lectures were 1.5 times more likely to fail </a:t>
            </a:r>
            <a:r>
              <a:rPr lang="en-US" sz="2400" dirty="0"/>
              <a:t>than students in courses with active learning </a:t>
            </a:r>
            <a:endParaRPr lang="en-US" sz="2400" dirty="0" smtClean="0"/>
          </a:p>
          <a:p>
            <a:pPr marL="0" indent="0">
              <a:buNone/>
            </a:pPr>
            <a:r>
              <a:rPr lang="en-US" sz="2000" dirty="0" smtClean="0"/>
              <a:t>(</a:t>
            </a:r>
            <a:r>
              <a:rPr lang="en-US" sz="2000" dirty="0"/>
              <a:t>odds ratio of 1.95</a:t>
            </a:r>
            <a:r>
              <a:rPr lang="en-US" sz="2000" dirty="0" smtClean="0"/>
              <a:t>, Z </a:t>
            </a:r>
            <a:r>
              <a:rPr lang="en-US" sz="2000" dirty="0"/>
              <a:t>= 10.4, P&lt;&lt;0.001).  </a:t>
            </a:r>
            <a:endParaRPr lang="en-US" sz="2000" dirty="0" smtClean="0"/>
          </a:p>
        </p:txBody>
      </p:sp>
    </p:spTree>
    <p:extLst>
      <p:ext uri="{BB962C8B-B14F-4D97-AF65-F5344CB8AC3E}">
        <p14:creationId xmlns:p14="http://schemas.microsoft.com/office/powerpoint/2010/main" val="215701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685800"/>
          </a:xfrm>
        </p:spPr>
        <p:txBody>
          <a:bodyPr/>
          <a:lstStyle/>
          <a:p>
            <a:pPr algn="ctr"/>
            <a:r>
              <a:rPr lang="en-US" dirty="0" smtClean="0"/>
              <a:t>AL supports student success</a:t>
            </a:r>
            <a:endParaRPr lang="en-US" dirty="0"/>
          </a:p>
        </p:txBody>
      </p:sp>
      <p:sp>
        <p:nvSpPr>
          <p:cNvPr id="3" name="Content Placeholder 2"/>
          <p:cNvSpPr>
            <a:spLocks noGrp="1"/>
          </p:cNvSpPr>
          <p:nvPr>
            <p:ph idx="1"/>
          </p:nvPr>
        </p:nvSpPr>
        <p:spPr>
          <a:xfrm>
            <a:off x="609598" y="1143000"/>
            <a:ext cx="6705602" cy="5486400"/>
          </a:xfrm>
        </p:spPr>
        <p:txBody>
          <a:bodyPr>
            <a:noAutofit/>
          </a:bodyPr>
          <a:lstStyle/>
          <a:p>
            <a:pPr marL="0" indent="0">
              <a:buNone/>
            </a:pPr>
            <a:r>
              <a:rPr lang="en-US" sz="2200" dirty="0" smtClean="0">
                <a:solidFill>
                  <a:schemeClr val="bg1">
                    <a:lumMod val="50000"/>
                  </a:schemeClr>
                </a:solidFill>
              </a:rPr>
              <a:t>Freeman et. al (2014) </a:t>
            </a:r>
            <a:r>
              <a:rPr lang="en-US" sz="2200" dirty="0">
                <a:solidFill>
                  <a:schemeClr val="bg1">
                    <a:lumMod val="50000"/>
                  </a:schemeClr>
                </a:solidFill>
              </a:rPr>
              <a:t>included </a:t>
            </a:r>
            <a:r>
              <a:rPr lang="en-US" sz="2000" b="1" dirty="0">
                <a:solidFill>
                  <a:schemeClr val="bg1">
                    <a:lumMod val="50000"/>
                  </a:schemeClr>
                </a:solidFill>
              </a:rPr>
              <a:t>225 studies in STEM disciplines </a:t>
            </a:r>
            <a:r>
              <a:rPr lang="en-US" sz="2200" dirty="0" smtClean="0">
                <a:solidFill>
                  <a:schemeClr val="bg1">
                    <a:lumMod val="50000"/>
                  </a:schemeClr>
                </a:solidFill>
              </a:rPr>
              <a:t>that </a:t>
            </a:r>
            <a:r>
              <a:rPr lang="en-US" sz="2200" dirty="0">
                <a:solidFill>
                  <a:schemeClr val="bg1">
                    <a:lumMod val="50000"/>
                  </a:schemeClr>
                </a:solidFill>
              </a:rPr>
              <a:t>examined </a:t>
            </a:r>
            <a:r>
              <a:rPr lang="en-US" sz="2200" dirty="0" smtClean="0">
                <a:solidFill>
                  <a:schemeClr val="bg1">
                    <a:lumMod val="50000"/>
                  </a:schemeClr>
                </a:solidFill>
              </a:rPr>
              <a:t>design </a:t>
            </a:r>
            <a:r>
              <a:rPr lang="en-US" sz="2200" dirty="0">
                <a:solidFill>
                  <a:schemeClr val="bg1">
                    <a:lumMod val="50000"/>
                  </a:schemeClr>
                </a:solidFill>
              </a:rPr>
              <a:t>of class sessions </a:t>
            </a:r>
            <a:r>
              <a:rPr lang="en-US" sz="2200" dirty="0" smtClean="0">
                <a:solidFill>
                  <a:schemeClr val="bg1">
                    <a:lumMod val="50000"/>
                  </a:schemeClr>
                </a:solidFill>
              </a:rPr>
              <a:t>with </a:t>
            </a:r>
            <a:r>
              <a:rPr lang="en-US" sz="2200" dirty="0">
                <a:solidFill>
                  <a:schemeClr val="bg1">
                    <a:lumMod val="50000"/>
                  </a:schemeClr>
                </a:solidFill>
              </a:rPr>
              <a:t>at least some active learning versus traditional lecturing, comparing failure rates and student scores on </a:t>
            </a:r>
            <a:r>
              <a:rPr lang="en-US" sz="2200" dirty="0" smtClean="0">
                <a:solidFill>
                  <a:schemeClr val="bg1">
                    <a:lumMod val="50000"/>
                  </a:schemeClr>
                </a:solidFill>
              </a:rPr>
              <a:t>examinations and other measures. </a:t>
            </a:r>
          </a:p>
          <a:p>
            <a:pPr marL="0" indent="0">
              <a:buNone/>
            </a:pPr>
            <a:endParaRPr lang="en-US" sz="2200" dirty="0" smtClean="0">
              <a:solidFill>
                <a:schemeClr val="bg1">
                  <a:lumMod val="50000"/>
                </a:schemeClr>
              </a:solidFill>
            </a:endParaRPr>
          </a:p>
          <a:p>
            <a:pPr marL="0" indent="0">
              <a:buNone/>
            </a:pPr>
            <a:r>
              <a:rPr lang="en-US" sz="2400" dirty="0" smtClean="0"/>
              <a:t>The comprehensive data from this study also found </a:t>
            </a:r>
            <a:r>
              <a:rPr lang="en-US" sz="2400" dirty="0"/>
              <a:t>that </a:t>
            </a:r>
            <a:r>
              <a:rPr lang="en-US" sz="2400" b="1" dirty="0" smtClean="0">
                <a:solidFill>
                  <a:schemeClr val="accent1">
                    <a:lumMod val="50000"/>
                  </a:schemeClr>
                </a:solidFill>
              </a:rPr>
              <a:t>student </a:t>
            </a:r>
            <a:r>
              <a:rPr lang="en-US" sz="2400" b="1" dirty="0">
                <a:solidFill>
                  <a:schemeClr val="accent1">
                    <a:lumMod val="50000"/>
                  </a:schemeClr>
                </a:solidFill>
              </a:rPr>
              <a:t>performance on exams, concept inventories</a:t>
            </a:r>
            <a:r>
              <a:rPr lang="en-US" sz="2400" b="1" dirty="0" smtClean="0">
                <a:solidFill>
                  <a:schemeClr val="accent1">
                    <a:lumMod val="50000"/>
                  </a:schemeClr>
                </a:solidFill>
              </a:rPr>
              <a:t>, and other </a:t>
            </a:r>
            <a:r>
              <a:rPr lang="en-US" sz="2400" b="1" dirty="0">
                <a:solidFill>
                  <a:schemeClr val="accent1">
                    <a:lumMod val="50000"/>
                  </a:schemeClr>
                </a:solidFill>
              </a:rPr>
              <a:t>assessments increased by about half a standard deviation when some active learning was included</a:t>
            </a:r>
            <a:r>
              <a:rPr lang="en-US" sz="2400" dirty="0"/>
              <a:t> in course design (weighted standardized mean difference of 0.47, Z = 9.781, </a:t>
            </a:r>
            <a:r>
              <a:rPr lang="en-US" sz="2400" dirty="0" smtClean="0"/>
              <a:t>P&lt;0.001).</a:t>
            </a:r>
            <a:endParaRPr lang="en-US" sz="2400" dirty="0"/>
          </a:p>
        </p:txBody>
      </p:sp>
    </p:spTree>
    <p:extLst>
      <p:ext uri="{BB962C8B-B14F-4D97-AF65-F5344CB8AC3E}">
        <p14:creationId xmlns:p14="http://schemas.microsoft.com/office/powerpoint/2010/main" val="3140179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143000"/>
          </a:xfrm>
        </p:spPr>
        <p:txBody>
          <a:bodyPr>
            <a:normAutofit fontScale="90000"/>
          </a:bodyPr>
          <a:lstStyle/>
          <a:p>
            <a:pPr algn="ctr"/>
            <a:r>
              <a:rPr lang="en-US" dirty="0" smtClean="0"/>
              <a:t>AAU student comments </a:t>
            </a:r>
            <a:br>
              <a:rPr lang="en-US" dirty="0" smtClean="0"/>
            </a:br>
            <a:r>
              <a:rPr lang="en-US" dirty="0" smtClean="0"/>
              <a:t>also support this argument</a:t>
            </a:r>
            <a:endParaRPr lang="cs-CZ" dirty="0"/>
          </a:p>
        </p:txBody>
      </p:sp>
      <p:sp>
        <p:nvSpPr>
          <p:cNvPr id="3" name="Content Placeholder 2"/>
          <p:cNvSpPr>
            <a:spLocks noGrp="1"/>
          </p:cNvSpPr>
          <p:nvPr>
            <p:ph idx="1"/>
          </p:nvPr>
        </p:nvSpPr>
        <p:spPr>
          <a:xfrm>
            <a:off x="457200" y="1740364"/>
            <a:ext cx="6934200" cy="4876800"/>
          </a:xfrm>
        </p:spPr>
        <p:txBody>
          <a:bodyPr>
            <a:normAutofit fontScale="85000" lnSpcReduction="20000"/>
          </a:bodyPr>
          <a:lstStyle/>
          <a:p>
            <a:pPr marL="0" indent="0">
              <a:buNone/>
            </a:pPr>
            <a:endParaRPr lang="en-US" sz="800" dirty="0" smtClean="0"/>
          </a:p>
          <a:p>
            <a:pPr marL="0" indent="0">
              <a:buNone/>
            </a:pPr>
            <a:r>
              <a:rPr lang="en-US" sz="2800" dirty="0" smtClean="0"/>
              <a:t>Qualitative student comment from AAU </a:t>
            </a:r>
          </a:p>
          <a:p>
            <a:pPr marL="0" indent="0">
              <a:buNone/>
            </a:pPr>
            <a:r>
              <a:rPr lang="en-US" sz="2800" u="sng" dirty="0" smtClean="0"/>
              <a:t>Student Satisfaction Survey, Spring 2024</a:t>
            </a:r>
          </a:p>
          <a:p>
            <a:pPr marL="0" indent="0">
              <a:buNone/>
            </a:pPr>
            <a:endParaRPr lang="en-US" sz="800" dirty="0" smtClean="0"/>
          </a:p>
          <a:p>
            <a:pPr marL="0" indent="0">
              <a:buNone/>
            </a:pPr>
            <a:r>
              <a:rPr lang="en-US" sz="2800" dirty="0" smtClean="0"/>
              <a:t>“I </a:t>
            </a:r>
            <a:r>
              <a:rPr lang="en-US" sz="2800" dirty="0"/>
              <a:t>think that more class time should be devoted to student discussions and working through concepts together as a class. Personally I learn more when I can work through the topics </a:t>
            </a:r>
            <a:r>
              <a:rPr lang="en-US" sz="2800" dirty="0" smtClean="0"/>
              <a:t>myself, </a:t>
            </a:r>
            <a:r>
              <a:rPr lang="en-US" sz="2800" dirty="0"/>
              <a:t>and I gain more valuable information talking with people who have alternative views with me instead of just being lectured at by a </a:t>
            </a:r>
            <a:r>
              <a:rPr lang="en-US" sz="2800" dirty="0" smtClean="0"/>
              <a:t>professor.</a:t>
            </a:r>
            <a:r>
              <a:rPr lang="en-US" sz="2800" dirty="0"/>
              <a:t> </a:t>
            </a:r>
            <a:r>
              <a:rPr lang="en-US" sz="2800" dirty="0" smtClean="0"/>
              <a:t> I </a:t>
            </a:r>
            <a:r>
              <a:rPr lang="en-US" sz="2800" dirty="0"/>
              <a:t>also feel like discussions help the students </a:t>
            </a:r>
            <a:r>
              <a:rPr lang="en-US" sz="2800" dirty="0" smtClean="0"/>
              <a:t>to feel </a:t>
            </a:r>
            <a:r>
              <a:rPr lang="en-US" sz="2800" dirty="0"/>
              <a:t>more connected to their professors and </a:t>
            </a:r>
            <a:r>
              <a:rPr lang="en-US" sz="2800" dirty="0" smtClean="0"/>
              <a:t>[thus students] would </a:t>
            </a:r>
            <a:r>
              <a:rPr lang="en-US" sz="2800" dirty="0"/>
              <a:t>be more likely to go and ask for help because they would have a closer relationship with </a:t>
            </a:r>
            <a:r>
              <a:rPr lang="en-US" sz="2800" dirty="0" smtClean="0"/>
              <a:t>the professor.”</a:t>
            </a:r>
            <a:endParaRPr lang="en-US" sz="2600" dirty="0"/>
          </a:p>
        </p:txBody>
      </p:sp>
    </p:spTree>
    <p:extLst>
      <p:ext uri="{BB962C8B-B14F-4D97-AF65-F5344CB8AC3E}">
        <p14:creationId xmlns:p14="http://schemas.microsoft.com/office/powerpoint/2010/main" val="207807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128191" cy="914400"/>
          </a:xfrm>
        </p:spPr>
        <p:txBody>
          <a:bodyPr/>
          <a:lstStyle/>
          <a:p>
            <a:r>
              <a:rPr lang="en-US" dirty="0" smtClean="0"/>
              <a:t>AL supports AAU’s Core Principles</a:t>
            </a:r>
            <a:endParaRPr lang="cs-CZ" dirty="0"/>
          </a:p>
        </p:txBody>
      </p:sp>
      <p:sp>
        <p:nvSpPr>
          <p:cNvPr id="3" name="Content Placeholder 2"/>
          <p:cNvSpPr>
            <a:spLocks noGrp="1"/>
          </p:cNvSpPr>
          <p:nvPr>
            <p:ph idx="1"/>
          </p:nvPr>
        </p:nvSpPr>
        <p:spPr>
          <a:xfrm>
            <a:off x="609599" y="1447800"/>
            <a:ext cx="6347714" cy="5105400"/>
          </a:xfrm>
        </p:spPr>
        <p:txBody>
          <a:bodyPr>
            <a:normAutofit/>
          </a:bodyPr>
          <a:lstStyle/>
          <a:p>
            <a:r>
              <a:rPr lang="en-US" sz="2400" dirty="0">
                <a:solidFill>
                  <a:schemeClr val="tx1"/>
                </a:solidFill>
              </a:rPr>
              <a:t>Professionalism</a:t>
            </a:r>
          </a:p>
          <a:p>
            <a:r>
              <a:rPr lang="en-US" sz="2400" dirty="0">
                <a:solidFill>
                  <a:schemeClr val="tx1"/>
                </a:solidFill>
              </a:rPr>
              <a:t>Interactivity</a:t>
            </a:r>
          </a:p>
          <a:p>
            <a:r>
              <a:rPr lang="en-US" sz="2400" dirty="0" smtClean="0">
                <a:solidFill>
                  <a:schemeClr val="tx1"/>
                </a:solidFill>
              </a:rPr>
              <a:t>Complexity</a:t>
            </a:r>
          </a:p>
          <a:p>
            <a:r>
              <a:rPr lang="en-US" sz="2400" dirty="0" smtClean="0">
                <a:solidFill>
                  <a:schemeClr val="tx1"/>
                </a:solidFill>
              </a:rPr>
              <a:t>Enthusiasm</a:t>
            </a:r>
          </a:p>
          <a:p>
            <a:pPr marL="0" indent="0">
              <a:buNone/>
            </a:pPr>
            <a:endParaRPr lang="en-US" sz="2000" dirty="0">
              <a:solidFill>
                <a:schemeClr val="bg1">
                  <a:lumMod val="50000"/>
                </a:schemeClr>
              </a:solidFill>
            </a:endParaRPr>
          </a:p>
          <a:p>
            <a:pPr marL="0" indent="0">
              <a:buNone/>
            </a:pPr>
            <a:endParaRPr lang="en-US" sz="2000" dirty="0" smtClean="0">
              <a:solidFill>
                <a:schemeClr val="bg1">
                  <a:lumMod val="50000"/>
                </a:schemeClr>
              </a:solidFill>
            </a:endParaRPr>
          </a:p>
          <a:p>
            <a:pPr marL="0" indent="0">
              <a:buNone/>
            </a:pPr>
            <a:endParaRPr lang="en-US" sz="2000" dirty="0" smtClean="0">
              <a:solidFill>
                <a:schemeClr val="bg1">
                  <a:lumMod val="50000"/>
                </a:schemeClr>
              </a:solidFill>
            </a:endParaRPr>
          </a:p>
          <a:p>
            <a:pPr marL="0" indent="0">
              <a:buNone/>
            </a:pPr>
            <a:endParaRPr lang="en-US" sz="2000" dirty="0">
              <a:solidFill>
                <a:schemeClr val="bg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1371600"/>
            <a:ext cx="4813216" cy="3200789"/>
          </a:xfrm>
          <a:prstGeom prst="rect">
            <a:avLst/>
          </a:prstGeom>
        </p:spPr>
      </p:pic>
      <p:sp>
        <p:nvSpPr>
          <p:cNvPr id="5" name="TextBox 4"/>
          <p:cNvSpPr txBox="1"/>
          <p:nvPr/>
        </p:nvSpPr>
        <p:spPr>
          <a:xfrm>
            <a:off x="609599" y="4800600"/>
            <a:ext cx="6119112" cy="1815882"/>
          </a:xfrm>
          <a:prstGeom prst="rect">
            <a:avLst/>
          </a:prstGeom>
          <a:noFill/>
          <a:ln>
            <a:solidFill>
              <a:schemeClr val="accent1"/>
            </a:solidFill>
          </a:ln>
        </p:spPr>
        <p:txBody>
          <a:bodyPr wrap="square" rtlCol="0">
            <a:spAutoFit/>
          </a:bodyPr>
          <a:lstStyle/>
          <a:p>
            <a:endParaRPr lang="en-US" sz="600" u="sng" dirty="0" smtClean="0"/>
          </a:p>
          <a:p>
            <a:r>
              <a:rPr lang="en-US" sz="2200" u="sng" dirty="0" smtClean="0"/>
              <a:t>Student survey comment</a:t>
            </a:r>
            <a:r>
              <a:rPr lang="en-US" sz="2200" u="sng" dirty="0"/>
              <a:t>, 2023 data:</a:t>
            </a:r>
          </a:p>
          <a:p>
            <a:endParaRPr lang="en-US" sz="1000" dirty="0" smtClean="0"/>
          </a:p>
          <a:p>
            <a:r>
              <a:rPr lang="en-US" sz="2200" dirty="0" smtClean="0"/>
              <a:t>“The </a:t>
            </a:r>
            <a:r>
              <a:rPr lang="en-US" sz="2200" dirty="0"/>
              <a:t>more engaging the </a:t>
            </a:r>
            <a:r>
              <a:rPr lang="en-US" sz="2200" dirty="0" smtClean="0"/>
              <a:t>class, </a:t>
            </a:r>
            <a:r>
              <a:rPr lang="en-US" sz="2200" dirty="0"/>
              <a:t>the more we will respond and oftentimes that means not just reading off a PowerPoint every </a:t>
            </a:r>
            <a:r>
              <a:rPr lang="en-US" sz="2200" dirty="0" smtClean="0"/>
              <a:t>class.”</a:t>
            </a:r>
            <a:endParaRPr lang="en-US" sz="2200" dirty="0"/>
          </a:p>
          <a:p>
            <a:endParaRPr lang="en-US" sz="800" dirty="0"/>
          </a:p>
        </p:txBody>
      </p:sp>
    </p:spTree>
    <p:extLst>
      <p:ext uri="{BB962C8B-B14F-4D97-AF65-F5344CB8AC3E}">
        <p14:creationId xmlns:p14="http://schemas.microsoft.com/office/powerpoint/2010/main" val="330022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762000"/>
          </a:xfrm>
        </p:spPr>
        <p:txBody>
          <a:bodyPr>
            <a:normAutofit/>
          </a:bodyPr>
          <a:lstStyle/>
          <a:p>
            <a:pPr algn="ctr"/>
            <a:r>
              <a:rPr lang="en-US" sz="3800" dirty="0" smtClean="0"/>
              <a:t>Workshop Outline</a:t>
            </a:r>
            <a:endParaRPr lang="cs-CZ" sz="3800" dirty="0"/>
          </a:p>
        </p:txBody>
      </p:sp>
      <p:sp>
        <p:nvSpPr>
          <p:cNvPr id="3" name="Content Placeholder 2"/>
          <p:cNvSpPr>
            <a:spLocks noGrp="1"/>
          </p:cNvSpPr>
          <p:nvPr>
            <p:ph idx="1"/>
          </p:nvPr>
        </p:nvSpPr>
        <p:spPr>
          <a:xfrm>
            <a:off x="609599" y="1295400"/>
            <a:ext cx="6934201" cy="5334000"/>
          </a:xfrm>
        </p:spPr>
        <p:txBody>
          <a:bodyPr>
            <a:normAutofit/>
          </a:bodyPr>
          <a:lstStyle/>
          <a:p>
            <a:pPr marL="0" indent="0">
              <a:buNone/>
            </a:pPr>
            <a:r>
              <a:rPr lang="en-US" sz="2000" dirty="0" smtClean="0">
                <a:solidFill>
                  <a:schemeClr val="bg1">
                    <a:lumMod val="50000"/>
                  </a:schemeClr>
                </a:solidFill>
              </a:rPr>
              <a:t>Tip!  Provide your students with a </a:t>
            </a:r>
            <a:r>
              <a:rPr lang="en-US" sz="2000" u="sng" dirty="0" smtClean="0">
                <a:solidFill>
                  <a:schemeClr val="bg1">
                    <a:lumMod val="50000"/>
                  </a:schemeClr>
                </a:solidFill>
              </a:rPr>
              <a:t>daily outline</a:t>
            </a:r>
            <a:r>
              <a:rPr lang="en-US" sz="2000" dirty="0" smtClean="0">
                <a:solidFill>
                  <a:schemeClr val="bg1">
                    <a:lumMod val="50000"/>
                  </a:schemeClr>
                </a:solidFill>
              </a:rPr>
              <a:t> for class.      </a:t>
            </a:r>
            <a:endParaRPr lang="en-US" sz="600" dirty="0" smtClean="0">
              <a:solidFill>
                <a:schemeClr val="bg1">
                  <a:lumMod val="50000"/>
                </a:schemeClr>
              </a:solidFill>
            </a:endParaRPr>
          </a:p>
          <a:p>
            <a:pPr marL="0" indent="0">
              <a:buNone/>
            </a:pPr>
            <a:endParaRPr lang="en-US" sz="600" dirty="0" smtClean="0">
              <a:solidFill>
                <a:schemeClr val="bg1">
                  <a:lumMod val="50000"/>
                </a:schemeClr>
              </a:solidFill>
            </a:endParaRPr>
          </a:p>
          <a:p>
            <a:r>
              <a:rPr lang="en-US" sz="2400" dirty="0" smtClean="0">
                <a:solidFill>
                  <a:schemeClr val="bg1">
                    <a:lumMod val="50000"/>
                  </a:schemeClr>
                </a:solidFill>
              </a:rPr>
              <a:t>Paired Discussions: Why use active learning?</a:t>
            </a:r>
          </a:p>
          <a:p>
            <a:r>
              <a:rPr lang="en-US" sz="2400" dirty="0" smtClean="0">
                <a:solidFill>
                  <a:schemeClr val="bg1">
                    <a:lumMod val="50000"/>
                  </a:schemeClr>
                </a:solidFill>
              </a:rPr>
              <a:t>Large Group: Share ideas</a:t>
            </a:r>
          </a:p>
          <a:p>
            <a:r>
              <a:rPr lang="en-US" sz="2400" dirty="0" smtClean="0">
                <a:solidFill>
                  <a:schemeClr val="bg1">
                    <a:lumMod val="50000"/>
                  </a:schemeClr>
                </a:solidFill>
              </a:rPr>
              <a:t>Presentation: What research data indicate about the efficacy of active learning methods</a:t>
            </a:r>
          </a:p>
          <a:p>
            <a:pPr marL="0" indent="0">
              <a:buNone/>
            </a:pPr>
            <a:endParaRPr lang="en-US" sz="800" dirty="0" smtClean="0">
              <a:solidFill>
                <a:schemeClr val="bg1">
                  <a:lumMod val="50000"/>
                </a:schemeClr>
              </a:solidFill>
            </a:endParaRPr>
          </a:p>
          <a:p>
            <a:r>
              <a:rPr lang="en-US" sz="2400" b="1" dirty="0" smtClean="0">
                <a:solidFill>
                  <a:schemeClr val="accent1">
                    <a:lumMod val="75000"/>
                  </a:schemeClr>
                </a:solidFill>
              </a:rPr>
              <a:t>10 pedagogical methods for active learning</a:t>
            </a:r>
          </a:p>
          <a:p>
            <a:r>
              <a:rPr lang="en-US" sz="2400" dirty="0" smtClean="0"/>
              <a:t>The Flipped Classroom</a:t>
            </a:r>
          </a:p>
          <a:p>
            <a:r>
              <a:rPr lang="en-US" sz="2400" dirty="0" smtClean="0"/>
              <a:t>Questions, Discussion</a:t>
            </a:r>
          </a:p>
          <a:p>
            <a:endParaRPr lang="en-US" sz="2400" dirty="0" smtClean="0"/>
          </a:p>
          <a:p>
            <a:endParaRPr lang="en-US" sz="2400" dirty="0"/>
          </a:p>
        </p:txBody>
      </p:sp>
    </p:spTree>
    <p:extLst>
      <p:ext uri="{BB962C8B-B14F-4D97-AF65-F5344CB8AC3E}">
        <p14:creationId xmlns:p14="http://schemas.microsoft.com/office/powerpoint/2010/main" val="67724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029200"/>
            <a:ext cx="6347714" cy="609600"/>
          </a:xfrm>
        </p:spPr>
        <p:txBody>
          <a:bodyPr>
            <a:normAutofit/>
          </a:bodyPr>
          <a:lstStyle/>
          <a:p>
            <a:pPr algn="ctr"/>
            <a:r>
              <a:rPr lang="en-US" sz="3000" dirty="0" smtClean="0">
                <a:solidFill>
                  <a:schemeClr val="accent2">
                    <a:lumMod val="75000"/>
                  </a:schemeClr>
                </a:solidFill>
              </a:rPr>
              <a:t>Welcome!</a:t>
            </a:r>
            <a:endParaRPr lang="en-US" sz="3000" dirty="0">
              <a:solidFill>
                <a:schemeClr val="accent2">
                  <a:lumMod val="75000"/>
                </a:schemeClr>
              </a:solidFill>
            </a:endParaRPr>
          </a:p>
        </p:txBody>
      </p:sp>
      <p:sp>
        <p:nvSpPr>
          <p:cNvPr id="4" name="Text Placeholder 3"/>
          <p:cNvSpPr>
            <a:spLocks noGrp="1"/>
          </p:cNvSpPr>
          <p:nvPr>
            <p:ph type="body" sz="half" idx="2"/>
          </p:nvPr>
        </p:nvSpPr>
        <p:spPr>
          <a:xfrm>
            <a:off x="685801" y="5638800"/>
            <a:ext cx="6328276" cy="957262"/>
          </a:xfrm>
        </p:spPr>
        <p:txBody>
          <a:bodyPr>
            <a:normAutofit/>
          </a:bodyPr>
          <a:lstStyle/>
          <a:p>
            <a:pPr algn="ctr"/>
            <a:r>
              <a:rPr lang="en-US" sz="2400" dirty="0" smtClean="0"/>
              <a:t>Whether online or in person, I hope you find this workshop engaging and useful.</a:t>
            </a:r>
            <a:endParaRPr lang="en-US" sz="2400" dirty="0"/>
          </a:p>
        </p:txBody>
      </p:sp>
      <p:pic>
        <p:nvPicPr>
          <p:cNvPr id="6" name="Picture 7" descr="Image result for image AAU Pragu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562" r="3562"/>
          <a:stretch>
            <a:fillRect/>
          </a:stretch>
        </p:blipFill>
        <p:spPr bwMode="auto">
          <a:xfrm>
            <a:off x="685801" y="1066800"/>
            <a:ext cx="6328276" cy="3833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Anglo-American University – 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78920"/>
            <a:ext cx="1409701" cy="140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3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1"/>
            <a:ext cx="6347713" cy="685800"/>
          </a:xfrm>
        </p:spPr>
        <p:txBody>
          <a:bodyPr/>
          <a:lstStyle/>
          <a:p>
            <a:r>
              <a:rPr lang="en-US" dirty="0" smtClean="0"/>
              <a:t>Active Learning Methods</a:t>
            </a:r>
            <a:endParaRPr lang="cs-CZ" dirty="0"/>
          </a:p>
        </p:txBody>
      </p:sp>
      <p:sp>
        <p:nvSpPr>
          <p:cNvPr id="3" name="Content Placeholder 2"/>
          <p:cNvSpPr>
            <a:spLocks noGrp="1"/>
          </p:cNvSpPr>
          <p:nvPr>
            <p:ph idx="1"/>
          </p:nvPr>
        </p:nvSpPr>
        <p:spPr>
          <a:xfrm>
            <a:off x="304800" y="1143001"/>
            <a:ext cx="7239000" cy="1828800"/>
          </a:xfrm>
        </p:spPr>
        <p:txBody>
          <a:bodyPr>
            <a:normAutofit/>
          </a:bodyPr>
          <a:lstStyle/>
          <a:p>
            <a:pPr marL="0" indent="0">
              <a:buNone/>
            </a:pPr>
            <a:r>
              <a:rPr lang="en-US" sz="2200" dirty="0" smtClean="0"/>
              <a:t>1. Use THINK-PAIR-SHARE - Have students apply, think critically about course material in small groups: </a:t>
            </a:r>
          </a:p>
          <a:p>
            <a:pPr marL="0" indent="0">
              <a:buNone/>
            </a:pPr>
            <a:r>
              <a:rPr lang="en-US" sz="2000" dirty="0" smtClean="0"/>
              <a:t>   - Remind them to introduce themselves to one another</a:t>
            </a:r>
          </a:p>
          <a:p>
            <a:pPr marL="0" indent="0">
              <a:buNone/>
            </a:pPr>
            <a:r>
              <a:rPr lang="en-US" sz="2000" dirty="0" smtClean="0"/>
              <a:t>   - Tell them you will ask some to “report out” afterwards</a:t>
            </a:r>
          </a:p>
          <a:p>
            <a:pPr marL="0" indent="0">
              <a:buNone/>
            </a:pPr>
            <a:endParaRPr lang="en-US" sz="2000" dirty="0" smtClean="0"/>
          </a:p>
        </p:txBody>
      </p:sp>
      <p:pic>
        <p:nvPicPr>
          <p:cNvPr id="5" name="Picture 5" descr="Real human interaction still preferred over texting, email 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0"/>
            <a:ext cx="6052603" cy="24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438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1"/>
            <a:ext cx="6347713" cy="685800"/>
          </a:xfrm>
        </p:spPr>
        <p:txBody>
          <a:bodyPr/>
          <a:lstStyle/>
          <a:p>
            <a:r>
              <a:rPr lang="en-US" dirty="0" smtClean="0"/>
              <a:t>Active Learning Methods</a:t>
            </a:r>
            <a:endParaRPr lang="cs-CZ" dirty="0"/>
          </a:p>
        </p:txBody>
      </p:sp>
      <p:sp>
        <p:nvSpPr>
          <p:cNvPr id="3" name="Content Placeholder 2"/>
          <p:cNvSpPr>
            <a:spLocks noGrp="1"/>
          </p:cNvSpPr>
          <p:nvPr>
            <p:ph idx="1"/>
          </p:nvPr>
        </p:nvSpPr>
        <p:spPr>
          <a:xfrm>
            <a:off x="304800" y="1143000"/>
            <a:ext cx="7239000" cy="5257801"/>
          </a:xfrm>
        </p:spPr>
        <p:txBody>
          <a:bodyPr>
            <a:normAutofit/>
          </a:bodyPr>
          <a:lstStyle/>
          <a:p>
            <a:pPr marL="0" indent="0">
              <a:buNone/>
            </a:pPr>
            <a:r>
              <a:rPr lang="en-US" sz="2200" dirty="0" smtClean="0">
                <a:solidFill>
                  <a:schemeClr val="bg1">
                    <a:lumMod val="50000"/>
                  </a:schemeClr>
                </a:solidFill>
              </a:rPr>
              <a:t>1. Use THINK-PAIR-SHARE - Have students apply, think critically about course material in small groups: </a:t>
            </a:r>
          </a:p>
          <a:p>
            <a:pPr marL="0" indent="0">
              <a:buNone/>
            </a:pPr>
            <a:r>
              <a:rPr lang="en-US" sz="2000" dirty="0" smtClean="0">
                <a:solidFill>
                  <a:schemeClr val="bg1">
                    <a:lumMod val="50000"/>
                  </a:schemeClr>
                </a:solidFill>
              </a:rPr>
              <a:t>   - Instruct them to introduce themselves to one another</a:t>
            </a:r>
          </a:p>
          <a:p>
            <a:pPr marL="0" indent="0">
              <a:buNone/>
            </a:pPr>
            <a:r>
              <a:rPr lang="en-US" sz="2000" dirty="0" smtClean="0">
                <a:solidFill>
                  <a:schemeClr val="bg1">
                    <a:lumMod val="50000"/>
                  </a:schemeClr>
                </a:solidFill>
              </a:rPr>
              <a:t>   - Tell them you will ask some to “report out” afterwards</a:t>
            </a:r>
          </a:p>
          <a:p>
            <a:pPr marL="0" indent="0">
              <a:buNone/>
            </a:pPr>
            <a:endParaRPr lang="en-US" sz="2000" dirty="0" smtClean="0"/>
          </a:p>
          <a:p>
            <a:pPr marL="0" indent="0">
              <a:buNone/>
            </a:pPr>
            <a:r>
              <a:rPr lang="en-US" sz="2200" dirty="0" smtClean="0"/>
              <a:t>2. Use SOCRATIC method – call on specific students in large group discussions or ask for participation from a specific section of students in the room</a:t>
            </a:r>
          </a:p>
          <a:p>
            <a:pPr>
              <a:buFontTx/>
              <a:buChar char="-"/>
            </a:pPr>
            <a:r>
              <a:rPr lang="en-US" sz="2000" dirty="0" smtClean="0"/>
              <a:t>“I haven’t heard from this area of the room today…”</a:t>
            </a:r>
          </a:p>
          <a:p>
            <a:pPr>
              <a:buFontTx/>
              <a:buChar char="-"/>
            </a:pPr>
            <a:r>
              <a:rPr lang="en-US" sz="2000" dirty="0" smtClean="0"/>
              <a:t>“I’d like to hear from someone in the back rows…”</a:t>
            </a:r>
          </a:p>
        </p:txBody>
      </p:sp>
      <p:pic>
        <p:nvPicPr>
          <p:cNvPr id="4" name="Picture 2" descr="206,561 Global Cultures Stock Photos, Pictures &amp;amp; Royalty-Free Images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7312" y="4691235"/>
            <a:ext cx="1721894" cy="167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954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1"/>
            <a:ext cx="6347713" cy="685800"/>
          </a:xfrm>
        </p:spPr>
        <p:txBody>
          <a:bodyPr/>
          <a:lstStyle/>
          <a:p>
            <a:r>
              <a:rPr lang="en-US" dirty="0" smtClean="0"/>
              <a:t>Active Learning Methods</a:t>
            </a:r>
            <a:endParaRPr lang="cs-CZ" dirty="0"/>
          </a:p>
        </p:txBody>
      </p:sp>
      <p:sp>
        <p:nvSpPr>
          <p:cNvPr id="3" name="Content Placeholder 2"/>
          <p:cNvSpPr>
            <a:spLocks noGrp="1"/>
          </p:cNvSpPr>
          <p:nvPr>
            <p:ph idx="1"/>
          </p:nvPr>
        </p:nvSpPr>
        <p:spPr>
          <a:xfrm>
            <a:off x="304800" y="1143000"/>
            <a:ext cx="7239000" cy="5257801"/>
          </a:xfrm>
        </p:spPr>
        <p:txBody>
          <a:bodyPr>
            <a:normAutofit/>
          </a:bodyPr>
          <a:lstStyle/>
          <a:p>
            <a:pPr marL="0" indent="0">
              <a:buNone/>
            </a:pPr>
            <a:r>
              <a:rPr lang="en-US" sz="2200" dirty="0" smtClean="0">
                <a:solidFill>
                  <a:schemeClr val="bg1">
                    <a:lumMod val="50000"/>
                  </a:schemeClr>
                </a:solidFill>
              </a:rPr>
              <a:t>1. Use THINK-PAIR-SHARE - Have students apply, think critically about course material in small groups: </a:t>
            </a:r>
          </a:p>
          <a:p>
            <a:pPr marL="0" indent="0">
              <a:buNone/>
            </a:pPr>
            <a:r>
              <a:rPr lang="en-US" sz="2000" dirty="0" smtClean="0">
                <a:solidFill>
                  <a:schemeClr val="bg1">
                    <a:lumMod val="50000"/>
                  </a:schemeClr>
                </a:solidFill>
              </a:rPr>
              <a:t>   </a:t>
            </a:r>
          </a:p>
          <a:p>
            <a:pPr marL="0" indent="0">
              <a:buNone/>
            </a:pPr>
            <a:r>
              <a:rPr lang="en-US" sz="2200" dirty="0" smtClean="0">
                <a:solidFill>
                  <a:schemeClr val="bg1">
                    <a:lumMod val="50000"/>
                  </a:schemeClr>
                </a:solidFill>
              </a:rPr>
              <a:t>2. Use SOCRATIC method – call on specific students in large group discussions or ask for participation from a specific section of students in the room</a:t>
            </a:r>
          </a:p>
          <a:p>
            <a:pPr>
              <a:buFontTx/>
              <a:buChar char="-"/>
            </a:pPr>
            <a:endParaRPr lang="en-US" sz="2000" dirty="0" smtClean="0"/>
          </a:p>
          <a:p>
            <a:pPr marL="0" indent="0">
              <a:buNone/>
            </a:pPr>
            <a:r>
              <a:rPr lang="en-US" sz="2200" dirty="0" smtClean="0"/>
              <a:t>3. Use a STRUCTURED SMALL GROUP “Report Out” activity with notecards that differ in instructions</a:t>
            </a:r>
          </a:p>
          <a:p>
            <a:pPr marL="0" indent="0">
              <a:buNone/>
            </a:pPr>
            <a:r>
              <a:rPr lang="en-US" sz="2200" dirty="0"/>
              <a:t> </a:t>
            </a:r>
            <a:r>
              <a:rPr lang="en-US" sz="2200" dirty="0" smtClean="0"/>
              <a:t> E.g., The “listening review”</a:t>
            </a:r>
          </a:p>
        </p:txBody>
      </p:sp>
    </p:spTree>
    <p:extLst>
      <p:ext uri="{BB962C8B-B14F-4D97-AF65-F5344CB8AC3E}">
        <p14:creationId xmlns:p14="http://schemas.microsoft.com/office/powerpoint/2010/main" val="24770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47713" cy="609600"/>
          </a:xfrm>
        </p:spPr>
        <p:txBody>
          <a:bodyPr>
            <a:noAutofit/>
          </a:bodyPr>
          <a:lstStyle/>
          <a:p>
            <a:r>
              <a:rPr lang="en-US" dirty="0" smtClean="0"/>
              <a:t>Active Learning Methods</a:t>
            </a:r>
            <a:endParaRPr lang="cs-CZ" dirty="0"/>
          </a:p>
        </p:txBody>
      </p:sp>
      <p:sp>
        <p:nvSpPr>
          <p:cNvPr id="3" name="Content Placeholder 2"/>
          <p:cNvSpPr>
            <a:spLocks noGrp="1"/>
          </p:cNvSpPr>
          <p:nvPr>
            <p:ph idx="1"/>
          </p:nvPr>
        </p:nvSpPr>
        <p:spPr>
          <a:xfrm>
            <a:off x="381000" y="1295400"/>
            <a:ext cx="6652514" cy="5334000"/>
          </a:xfrm>
        </p:spPr>
        <p:txBody>
          <a:bodyPr>
            <a:normAutofit/>
          </a:bodyPr>
          <a:lstStyle/>
          <a:p>
            <a:pPr marL="0" indent="0">
              <a:buNone/>
            </a:pPr>
            <a:r>
              <a:rPr lang="en-US" sz="2200" dirty="0" smtClean="0"/>
              <a:t>4. Have students collect </a:t>
            </a:r>
            <a:r>
              <a:rPr lang="en-US" sz="2000" dirty="0" smtClean="0"/>
              <a:t>(informal, unobtrusive) </a:t>
            </a:r>
          </a:p>
          <a:p>
            <a:pPr marL="0" indent="0">
              <a:buNone/>
            </a:pPr>
            <a:r>
              <a:rPr lang="en-US" sz="2200" dirty="0" smtClean="0"/>
              <a:t>RESEARCH DATA - ahead of class - applicable to a </a:t>
            </a:r>
          </a:p>
          <a:p>
            <a:pPr marL="0" indent="0">
              <a:buNone/>
            </a:pPr>
            <a:r>
              <a:rPr lang="en-US" sz="2200" dirty="0" smtClean="0"/>
              <a:t>course concept or theory; discuss together in class</a:t>
            </a:r>
          </a:p>
          <a:p>
            <a:pPr marL="0" indent="0">
              <a:buNone/>
            </a:pPr>
            <a:endParaRPr lang="en-US" sz="2200" dirty="0"/>
          </a:p>
        </p:txBody>
      </p:sp>
      <p:pic>
        <p:nvPicPr>
          <p:cNvPr id="5" name="Picture 5" descr="Services – Paperhouse Document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900055"/>
            <a:ext cx="3619627" cy="23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1782" y="3658736"/>
            <a:ext cx="4322618" cy="2554545"/>
          </a:xfrm>
          <a:prstGeom prst="rect">
            <a:avLst/>
          </a:prstGeom>
          <a:noFill/>
          <a:ln>
            <a:solidFill>
              <a:schemeClr val="accent1">
                <a:lumMod val="75000"/>
              </a:schemeClr>
            </a:solidFill>
          </a:ln>
        </p:spPr>
        <p:txBody>
          <a:bodyPr wrap="square" rtlCol="0">
            <a:spAutoFit/>
          </a:bodyPr>
          <a:lstStyle/>
          <a:p>
            <a:r>
              <a:rPr lang="en-US" sz="2000" dirty="0" smtClean="0">
                <a:solidFill>
                  <a:srgbClr val="C00000"/>
                </a:solidFill>
              </a:rPr>
              <a:t>Tip!  </a:t>
            </a:r>
            <a:r>
              <a:rPr lang="en-US" sz="2000" dirty="0" smtClean="0"/>
              <a:t>When students are asked to collect their own research data (e.g., observation, content analysis, research online) it is easier to ask them to write about it later, and to worry less about </a:t>
            </a:r>
            <a:r>
              <a:rPr lang="en-US" sz="2000" dirty="0" err="1" smtClean="0"/>
              <a:t>ChatGPT</a:t>
            </a:r>
            <a:r>
              <a:rPr lang="en-US" sz="2000" dirty="0" smtClean="0"/>
              <a:t>, as they must write about the data they personally have collected </a:t>
            </a:r>
            <a:r>
              <a:rPr lang="en-US" sz="2000" dirty="0" smtClean="0">
                <a:sym typeface="Wingdings" panose="05000000000000000000" pitchFamily="2" charset="2"/>
              </a:rPr>
              <a:t></a:t>
            </a:r>
            <a:endParaRPr lang="en-US" sz="2000" dirty="0"/>
          </a:p>
        </p:txBody>
      </p:sp>
    </p:spTree>
    <p:extLst>
      <p:ext uri="{BB962C8B-B14F-4D97-AF65-F5344CB8AC3E}">
        <p14:creationId xmlns:p14="http://schemas.microsoft.com/office/powerpoint/2010/main" val="248283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47713" cy="609600"/>
          </a:xfrm>
        </p:spPr>
        <p:txBody>
          <a:bodyPr>
            <a:noAutofit/>
          </a:bodyPr>
          <a:lstStyle/>
          <a:p>
            <a:r>
              <a:rPr lang="en-US" dirty="0" smtClean="0"/>
              <a:t>Active Learning Methods</a:t>
            </a:r>
            <a:endParaRPr lang="cs-CZ" dirty="0"/>
          </a:p>
        </p:txBody>
      </p:sp>
      <p:sp>
        <p:nvSpPr>
          <p:cNvPr id="3" name="Content Placeholder 2"/>
          <p:cNvSpPr>
            <a:spLocks noGrp="1"/>
          </p:cNvSpPr>
          <p:nvPr>
            <p:ph idx="1"/>
          </p:nvPr>
        </p:nvSpPr>
        <p:spPr>
          <a:xfrm>
            <a:off x="381000" y="1295400"/>
            <a:ext cx="6652514" cy="5334000"/>
          </a:xfrm>
        </p:spPr>
        <p:txBody>
          <a:bodyPr>
            <a:normAutofit/>
          </a:bodyPr>
          <a:lstStyle/>
          <a:p>
            <a:pPr marL="0" indent="0">
              <a:buNone/>
            </a:pPr>
            <a:r>
              <a:rPr lang="en-US" sz="2200" dirty="0" smtClean="0">
                <a:solidFill>
                  <a:schemeClr val="bg1">
                    <a:lumMod val="50000"/>
                  </a:schemeClr>
                </a:solidFill>
              </a:rPr>
              <a:t>4. Have students collect </a:t>
            </a:r>
            <a:r>
              <a:rPr lang="en-US" sz="2000" dirty="0" smtClean="0">
                <a:solidFill>
                  <a:schemeClr val="bg1">
                    <a:lumMod val="50000"/>
                  </a:schemeClr>
                </a:solidFill>
              </a:rPr>
              <a:t>(informal, unobtrusive) </a:t>
            </a:r>
          </a:p>
          <a:p>
            <a:pPr marL="0" indent="0">
              <a:buNone/>
            </a:pPr>
            <a:r>
              <a:rPr lang="en-US" sz="2200" dirty="0" smtClean="0">
                <a:solidFill>
                  <a:schemeClr val="bg1">
                    <a:lumMod val="50000"/>
                  </a:schemeClr>
                </a:solidFill>
              </a:rPr>
              <a:t>RESEARCH DATA - ahead of class - applicable to a </a:t>
            </a:r>
          </a:p>
          <a:p>
            <a:pPr marL="0" indent="0">
              <a:buNone/>
            </a:pPr>
            <a:r>
              <a:rPr lang="en-US" sz="2200" dirty="0" smtClean="0">
                <a:solidFill>
                  <a:schemeClr val="bg1">
                    <a:lumMod val="50000"/>
                  </a:schemeClr>
                </a:solidFill>
              </a:rPr>
              <a:t>course concept or theory; discuss together in class</a:t>
            </a:r>
          </a:p>
          <a:p>
            <a:pPr marL="0" indent="0">
              <a:buNone/>
            </a:pPr>
            <a:endParaRPr lang="en-US" sz="2200" dirty="0"/>
          </a:p>
          <a:p>
            <a:pPr marL="0" indent="0">
              <a:buNone/>
            </a:pPr>
            <a:r>
              <a:rPr lang="en-US" sz="2200" dirty="0" smtClean="0"/>
              <a:t>5. Host a mock LEGAL DEBATE in law classes, or </a:t>
            </a:r>
          </a:p>
          <a:p>
            <a:pPr marL="0" indent="0">
              <a:buNone/>
            </a:pPr>
            <a:r>
              <a:rPr lang="en-US" sz="2200" dirty="0" smtClean="0"/>
              <a:t>hold structured PRACTICE CONVERSATIONS when </a:t>
            </a:r>
          </a:p>
          <a:p>
            <a:pPr marL="0" indent="0">
              <a:buNone/>
            </a:pPr>
            <a:r>
              <a:rPr lang="en-US" sz="2200" dirty="0" smtClean="0"/>
              <a:t>teaching students in language courses</a:t>
            </a:r>
          </a:p>
          <a:p>
            <a:pPr marL="0" indent="0">
              <a:buNone/>
            </a:pPr>
            <a:endParaRPr lang="en-US" sz="2200" dirty="0"/>
          </a:p>
        </p:txBody>
      </p:sp>
    </p:spTree>
    <p:extLst>
      <p:ext uri="{BB962C8B-B14F-4D97-AF65-F5344CB8AC3E}">
        <p14:creationId xmlns:p14="http://schemas.microsoft.com/office/powerpoint/2010/main" val="209079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47713" cy="609600"/>
          </a:xfrm>
        </p:spPr>
        <p:txBody>
          <a:bodyPr>
            <a:noAutofit/>
          </a:bodyPr>
          <a:lstStyle/>
          <a:p>
            <a:r>
              <a:rPr lang="en-US" dirty="0" smtClean="0"/>
              <a:t>Active Learning Methods</a:t>
            </a:r>
            <a:endParaRPr lang="cs-CZ" dirty="0"/>
          </a:p>
        </p:txBody>
      </p:sp>
      <p:sp>
        <p:nvSpPr>
          <p:cNvPr id="3" name="Content Placeholder 2"/>
          <p:cNvSpPr>
            <a:spLocks noGrp="1"/>
          </p:cNvSpPr>
          <p:nvPr>
            <p:ph idx="1"/>
          </p:nvPr>
        </p:nvSpPr>
        <p:spPr>
          <a:xfrm>
            <a:off x="381000" y="1295400"/>
            <a:ext cx="6705600" cy="5334000"/>
          </a:xfrm>
        </p:spPr>
        <p:txBody>
          <a:bodyPr>
            <a:normAutofit/>
          </a:bodyPr>
          <a:lstStyle/>
          <a:p>
            <a:pPr marL="0" indent="0">
              <a:buNone/>
            </a:pPr>
            <a:endParaRPr lang="en-US" sz="2200" dirty="0"/>
          </a:p>
          <a:p>
            <a:pPr marL="0" indent="0">
              <a:buNone/>
            </a:pPr>
            <a:r>
              <a:rPr lang="en-US" sz="2200" dirty="0" smtClean="0">
                <a:solidFill>
                  <a:schemeClr val="bg1">
                    <a:lumMod val="50000"/>
                  </a:schemeClr>
                </a:solidFill>
              </a:rPr>
              <a:t>5. Host a mock LEGAL DEBATE in law classes, or </a:t>
            </a:r>
          </a:p>
          <a:p>
            <a:pPr marL="0" indent="0">
              <a:buNone/>
            </a:pPr>
            <a:r>
              <a:rPr lang="en-US" sz="2200" dirty="0" smtClean="0">
                <a:solidFill>
                  <a:schemeClr val="bg1">
                    <a:lumMod val="50000"/>
                  </a:schemeClr>
                </a:solidFill>
              </a:rPr>
              <a:t>hold structured PRACTICE CONVERSATIONS when </a:t>
            </a:r>
          </a:p>
          <a:p>
            <a:pPr marL="0" indent="0">
              <a:buNone/>
            </a:pPr>
            <a:r>
              <a:rPr lang="en-US" sz="2200" dirty="0" smtClean="0">
                <a:solidFill>
                  <a:schemeClr val="bg1">
                    <a:lumMod val="50000"/>
                  </a:schemeClr>
                </a:solidFill>
              </a:rPr>
              <a:t>teaching students in language courses</a:t>
            </a:r>
          </a:p>
          <a:p>
            <a:pPr marL="0" indent="0">
              <a:buNone/>
            </a:pPr>
            <a:endParaRPr lang="en-US" sz="2200" dirty="0"/>
          </a:p>
          <a:p>
            <a:pPr marL="0" indent="0">
              <a:buNone/>
            </a:pPr>
            <a:r>
              <a:rPr lang="en-US" sz="2200" u="sng" dirty="0" smtClean="0"/>
              <a:t>DISCUSS</a:t>
            </a:r>
            <a:r>
              <a:rPr lang="en-US" sz="2200" dirty="0" smtClean="0"/>
              <a:t>: </a:t>
            </a:r>
            <a:r>
              <a:rPr lang="en-US" sz="2200" b="1" dirty="0" smtClean="0">
                <a:solidFill>
                  <a:schemeClr val="accent1">
                    <a:lumMod val="75000"/>
                  </a:schemeClr>
                </a:solidFill>
              </a:rPr>
              <a:t>Methods for GRADING student </a:t>
            </a:r>
          </a:p>
          <a:p>
            <a:pPr marL="0" indent="0">
              <a:buNone/>
            </a:pPr>
            <a:r>
              <a:rPr lang="en-US" sz="2200" b="1" dirty="0" smtClean="0">
                <a:solidFill>
                  <a:schemeClr val="accent1">
                    <a:lumMod val="75000"/>
                  </a:schemeClr>
                </a:solidFill>
              </a:rPr>
              <a:t>participation (quantity &amp; quality) </a:t>
            </a:r>
          </a:p>
          <a:p>
            <a:pPr marL="0" indent="0">
              <a:buNone/>
            </a:pPr>
            <a:r>
              <a:rPr lang="en-US" sz="2200" b="1" dirty="0" smtClean="0">
                <a:solidFill>
                  <a:schemeClr val="accent1">
                    <a:lumMod val="75000"/>
                  </a:schemeClr>
                </a:solidFill>
              </a:rPr>
              <a:t>during an in-class DEBATE</a:t>
            </a:r>
          </a:p>
          <a:p>
            <a:pPr marL="0" indent="0">
              <a:buNone/>
            </a:pPr>
            <a:r>
              <a:rPr lang="en-US" sz="2200" dirty="0" smtClean="0"/>
              <a:t>   E.g., Attendance list, codes: 1, 2, 3 </a:t>
            </a:r>
          </a:p>
          <a:p>
            <a:pPr marL="0" indent="0">
              <a:buNone/>
            </a:pPr>
            <a:r>
              <a:rPr lang="en-US" sz="2200" dirty="0"/>
              <a:t> </a:t>
            </a:r>
            <a:r>
              <a:rPr lang="en-US" sz="2200" dirty="0" smtClean="0"/>
              <a:t>     (assigning quality to student comments)</a:t>
            </a:r>
          </a:p>
          <a:p>
            <a:pPr marL="0" indent="0">
              <a:buNone/>
            </a:pPr>
            <a:r>
              <a:rPr lang="en-US" sz="2200" dirty="0" smtClean="0"/>
              <a:t>         … Other ideas? Challenges or concerns?</a:t>
            </a:r>
            <a:endParaRPr lang="en-US" sz="2200" dirty="0"/>
          </a:p>
        </p:txBody>
      </p:sp>
    </p:spTree>
    <p:extLst>
      <p:ext uri="{BB962C8B-B14F-4D97-AF65-F5344CB8AC3E}">
        <p14:creationId xmlns:p14="http://schemas.microsoft.com/office/powerpoint/2010/main" val="1156164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47713" cy="609600"/>
          </a:xfrm>
        </p:spPr>
        <p:txBody>
          <a:bodyPr>
            <a:noAutofit/>
          </a:bodyPr>
          <a:lstStyle/>
          <a:p>
            <a:r>
              <a:rPr lang="en-US" dirty="0" smtClean="0"/>
              <a:t>Active Learning Methods</a:t>
            </a:r>
            <a:endParaRPr lang="cs-CZ" dirty="0"/>
          </a:p>
        </p:txBody>
      </p:sp>
      <p:sp>
        <p:nvSpPr>
          <p:cNvPr id="3" name="Content Placeholder 2"/>
          <p:cNvSpPr>
            <a:spLocks noGrp="1"/>
          </p:cNvSpPr>
          <p:nvPr>
            <p:ph idx="1"/>
          </p:nvPr>
        </p:nvSpPr>
        <p:spPr>
          <a:xfrm>
            <a:off x="381000" y="1295400"/>
            <a:ext cx="6652514" cy="5334000"/>
          </a:xfrm>
        </p:spPr>
        <p:txBody>
          <a:bodyPr>
            <a:normAutofit/>
          </a:bodyPr>
          <a:lstStyle/>
          <a:p>
            <a:pPr marL="0" indent="0">
              <a:buNone/>
            </a:pPr>
            <a:r>
              <a:rPr lang="en-US" sz="2200" dirty="0" smtClean="0">
                <a:solidFill>
                  <a:schemeClr val="bg1">
                    <a:lumMod val="50000"/>
                  </a:schemeClr>
                </a:solidFill>
              </a:rPr>
              <a:t>4. Have students collect </a:t>
            </a:r>
            <a:r>
              <a:rPr lang="en-US" sz="2000" dirty="0" smtClean="0">
                <a:solidFill>
                  <a:schemeClr val="bg1">
                    <a:lumMod val="50000"/>
                  </a:schemeClr>
                </a:solidFill>
              </a:rPr>
              <a:t>(informal, unobtrusive) </a:t>
            </a:r>
          </a:p>
          <a:p>
            <a:pPr marL="0" indent="0">
              <a:buNone/>
            </a:pPr>
            <a:r>
              <a:rPr lang="en-US" sz="2200" dirty="0" smtClean="0">
                <a:solidFill>
                  <a:schemeClr val="bg1">
                    <a:lumMod val="50000"/>
                  </a:schemeClr>
                </a:solidFill>
              </a:rPr>
              <a:t>RESEARCH DATA - ahead of class - applicable to a </a:t>
            </a:r>
          </a:p>
          <a:p>
            <a:pPr marL="0" indent="0">
              <a:buNone/>
            </a:pPr>
            <a:r>
              <a:rPr lang="en-US" sz="2200" dirty="0" smtClean="0">
                <a:solidFill>
                  <a:schemeClr val="bg1">
                    <a:lumMod val="50000"/>
                  </a:schemeClr>
                </a:solidFill>
              </a:rPr>
              <a:t>course concept or theory; discuss together in class</a:t>
            </a:r>
          </a:p>
          <a:p>
            <a:pPr marL="0" indent="0">
              <a:buNone/>
            </a:pPr>
            <a:endParaRPr lang="en-US" sz="2200" dirty="0">
              <a:solidFill>
                <a:schemeClr val="bg1">
                  <a:lumMod val="50000"/>
                </a:schemeClr>
              </a:solidFill>
            </a:endParaRPr>
          </a:p>
          <a:p>
            <a:pPr marL="0" indent="0">
              <a:buNone/>
            </a:pPr>
            <a:r>
              <a:rPr lang="en-US" sz="2200" dirty="0" smtClean="0">
                <a:solidFill>
                  <a:schemeClr val="bg1">
                    <a:lumMod val="50000"/>
                  </a:schemeClr>
                </a:solidFill>
              </a:rPr>
              <a:t>5. Host a mock LEGAL DEBATE in law classes, or </a:t>
            </a:r>
          </a:p>
          <a:p>
            <a:pPr marL="0" indent="0">
              <a:buNone/>
            </a:pPr>
            <a:r>
              <a:rPr lang="en-US" sz="2200" dirty="0" smtClean="0">
                <a:solidFill>
                  <a:schemeClr val="bg1">
                    <a:lumMod val="50000"/>
                  </a:schemeClr>
                </a:solidFill>
              </a:rPr>
              <a:t>hold structured PRACTICE CONVERSATIONS when </a:t>
            </a:r>
          </a:p>
          <a:p>
            <a:pPr marL="0" indent="0">
              <a:buNone/>
            </a:pPr>
            <a:r>
              <a:rPr lang="en-US" sz="2200" dirty="0" smtClean="0">
                <a:solidFill>
                  <a:schemeClr val="bg1">
                    <a:lumMod val="50000"/>
                  </a:schemeClr>
                </a:solidFill>
              </a:rPr>
              <a:t>teaching students in language courses</a:t>
            </a:r>
          </a:p>
          <a:p>
            <a:pPr marL="0" indent="0">
              <a:buNone/>
            </a:pPr>
            <a:endParaRPr lang="en-US" sz="2200" dirty="0"/>
          </a:p>
          <a:p>
            <a:pPr marL="0" indent="0">
              <a:buNone/>
            </a:pPr>
            <a:r>
              <a:rPr lang="en-US" sz="2200" dirty="0" smtClean="0"/>
              <a:t>6. Use TWO-MINUTE WRITING EXERCISES </a:t>
            </a:r>
          </a:p>
          <a:p>
            <a:pPr marL="0" indent="0">
              <a:buNone/>
            </a:pPr>
            <a:r>
              <a:rPr lang="en-US" sz="2200" dirty="0"/>
              <a:t> </a:t>
            </a:r>
            <a:r>
              <a:rPr lang="en-US" sz="2200" dirty="0" smtClean="0"/>
              <a:t> </a:t>
            </a:r>
            <a:r>
              <a:rPr lang="en-US" sz="2000" dirty="0" smtClean="0"/>
              <a:t>(permits students to think before speaking)</a:t>
            </a:r>
          </a:p>
          <a:p>
            <a:pPr marL="0" indent="0">
              <a:buNone/>
            </a:pPr>
            <a:endParaRPr lang="en-US" sz="2000" dirty="0" smtClean="0"/>
          </a:p>
          <a:p>
            <a:pPr marL="0" indent="0">
              <a:buNone/>
            </a:pPr>
            <a:endParaRPr lang="en-US" sz="2000" dirty="0"/>
          </a:p>
          <a:p>
            <a:pPr marL="0" indent="0">
              <a:buNone/>
            </a:pPr>
            <a:endParaRPr lang="en-US" sz="2000" dirty="0"/>
          </a:p>
        </p:txBody>
      </p:sp>
      <p:pic>
        <p:nvPicPr>
          <p:cNvPr id="4" name="Picture 2" descr="Image result for writing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6482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271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47713" cy="609600"/>
          </a:xfrm>
        </p:spPr>
        <p:txBody>
          <a:bodyPr>
            <a:noAutofit/>
          </a:bodyPr>
          <a:lstStyle/>
          <a:p>
            <a:r>
              <a:rPr lang="en-US" dirty="0" smtClean="0"/>
              <a:t>Active Learning Methods</a:t>
            </a:r>
            <a:endParaRPr lang="cs-CZ" dirty="0"/>
          </a:p>
        </p:txBody>
      </p:sp>
      <p:sp>
        <p:nvSpPr>
          <p:cNvPr id="3" name="Content Placeholder 2"/>
          <p:cNvSpPr>
            <a:spLocks noGrp="1"/>
          </p:cNvSpPr>
          <p:nvPr>
            <p:ph idx="1"/>
          </p:nvPr>
        </p:nvSpPr>
        <p:spPr>
          <a:xfrm>
            <a:off x="381000" y="1066800"/>
            <a:ext cx="7467600" cy="3962400"/>
          </a:xfrm>
        </p:spPr>
        <p:txBody>
          <a:bodyPr>
            <a:normAutofit/>
          </a:bodyPr>
          <a:lstStyle/>
          <a:p>
            <a:pPr marL="0" indent="0">
              <a:buNone/>
            </a:pPr>
            <a:r>
              <a:rPr lang="en-US" sz="2000" dirty="0" smtClean="0">
                <a:solidFill>
                  <a:schemeClr val="bg1">
                    <a:lumMod val="50000"/>
                  </a:schemeClr>
                </a:solidFill>
              </a:rPr>
              <a:t>4. Have students collect (informal, unobtrusive) </a:t>
            </a:r>
          </a:p>
          <a:p>
            <a:pPr marL="0" indent="0">
              <a:buNone/>
            </a:pPr>
            <a:r>
              <a:rPr lang="en-US" sz="2000" dirty="0" smtClean="0">
                <a:solidFill>
                  <a:schemeClr val="bg1">
                    <a:lumMod val="50000"/>
                  </a:schemeClr>
                </a:solidFill>
              </a:rPr>
              <a:t>RESEARCH DATA - ahead of class - applicable to a </a:t>
            </a:r>
          </a:p>
          <a:p>
            <a:pPr marL="0" indent="0">
              <a:buNone/>
            </a:pPr>
            <a:r>
              <a:rPr lang="en-US" sz="2000" dirty="0" smtClean="0">
                <a:solidFill>
                  <a:schemeClr val="bg1">
                    <a:lumMod val="50000"/>
                  </a:schemeClr>
                </a:solidFill>
              </a:rPr>
              <a:t>course concept or theory; discuss together in class</a:t>
            </a:r>
            <a:endParaRPr lang="en-US" sz="2000" dirty="0">
              <a:solidFill>
                <a:schemeClr val="bg1">
                  <a:lumMod val="50000"/>
                </a:schemeClr>
              </a:solidFill>
            </a:endParaRPr>
          </a:p>
          <a:p>
            <a:pPr marL="0" indent="0">
              <a:buNone/>
            </a:pPr>
            <a:r>
              <a:rPr lang="en-US" sz="2000" dirty="0" smtClean="0">
                <a:solidFill>
                  <a:schemeClr val="bg1">
                    <a:lumMod val="50000"/>
                  </a:schemeClr>
                </a:solidFill>
              </a:rPr>
              <a:t>5. Host a mock LEGAL DEBATE in law classes, or </a:t>
            </a:r>
          </a:p>
          <a:p>
            <a:pPr marL="0" indent="0">
              <a:buNone/>
            </a:pPr>
            <a:r>
              <a:rPr lang="en-US" sz="2000" dirty="0" smtClean="0">
                <a:solidFill>
                  <a:schemeClr val="bg1">
                    <a:lumMod val="50000"/>
                  </a:schemeClr>
                </a:solidFill>
              </a:rPr>
              <a:t>hold structured PRACTICE CONVERSATIONS when </a:t>
            </a:r>
          </a:p>
          <a:p>
            <a:pPr marL="0" indent="0">
              <a:buNone/>
            </a:pPr>
            <a:r>
              <a:rPr lang="en-US" sz="2000" dirty="0" smtClean="0">
                <a:solidFill>
                  <a:schemeClr val="bg1">
                    <a:lumMod val="50000"/>
                  </a:schemeClr>
                </a:solidFill>
              </a:rPr>
              <a:t>teaching students in language courses</a:t>
            </a:r>
            <a:endParaRPr lang="en-US" sz="2000" dirty="0">
              <a:solidFill>
                <a:schemeClr val="bg1">
                  <a:lumMod val="50000"/>
                </a:schemeClr>
              </a:solidFill>
            </a:endParaRPr>
          </a:p>
          <a:p>
            <a:pPr marL="0" indent="0">
              <a:buNone/>
            </a:pPr>
            <a:r>
              <a:rPr lang="en-US" sz="2000" dirty="0" smtClean="0">
                <a:solidFill>
                  <a:schemeClr val="bg1">
                    <a:lumMod val="50000"/>
                  </a:schemeClr>
                </a:solidFill>
              </a:rPr>
              <a:t>6. Use TWO-MINUTE WRITING EXERCISES </a:t>
            </a:r>
          </a:p>
          <a:p>
            <a:pPr marL="0" indent="0">
              <a:buNone/>
            </a:pPr>
            <a:endParaRPr lang="en-US" sz="2000" dirty="0"/>
          </a:p>
          <a:p>
            <a:pPr marL="0" indent="0">
              <a:buNone/>
            </a:pPr>
            <a:r>
              <a:rPr lang="en-US" sz="2200" dirty="0" smtClean="0"/>
              <a:t>7. Illustrate concepts with PHYSICAL BODIES </a:t>
            </a:r>
            <a:r>
              <a:rPr lang="en-US" sz="2000" dirty="0" smtClean="0"/>
              <a:t>(visual </a:t>
            </a:r>
            <a:r>
              <a:rPr lang="en-US" sz="2000" dirty="0" err="1" smtClean="0"/>
              <a:t>evid</a:t>
            </a:r>
            <a:r>
              <a:rPr lang="en-US" sz="2000" dirty="0" smtClean="0"/>
              <a:t>.)</a:t>
            </a:r>
            <a:endParaRPr lang="en-US" sz="2000" dirty="0"/>
          </a:p>
        </p:txBody>
      </p:sp>
      <p:pic>
        <p:nvPicPr>
          <p:cNvPr id="5" name="Picture 2" descr="Sampling in Official GMAT CR Questions : Verbal Guides and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257800"/>
            <a:ext cx="6957314" cy="12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21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685800"/>
          </a:xfrm>
        </p:spPr>
        <p:txBody>
          <a:bodyPr/>
          <a:lstStyle/>
          <a:p>
            <a:r>
              <a:rPr lang="en-US" dirty="0" smtClean="0"/>
              <a:t>Active Learning Methods</a:t>
            </a:r>
            <a:endParaRPr lang="cs-CZ" dirty="0"/>
          </a:p>
        </p:txBody>
      </p:sp>
      <p:sp>
        <p:nvSpPr>
          <p:cNvPr id="3" name="Content Placeholder 2"/>
          <p:cNvSpPr>
            <a:spLocks noGrp="1"/>
          </p:cNvSpPr>
          <p:nvPr>
            <p:ph idx="1"/>
          </p:nvPr>
        </p:nvSpPr>
        <p:spPr>
          <a:xfrm>
            <a:off x="609598" y="1219200"/>
            <a:ext cx="6705601" cy="5486400"/>
          </a:xfrm>
        </p:spPr>
        <p:txBody>
          <a:bodyPr>
            <a:normAutofit/>
          </a:bodyPr>
          <a:lstStyle/>
          <a:p>
            <a:pPr marL="0" indent="0">
              <a:buNone/>
            </a:pPr>
            <a:r>
              <a:rPr lang="en-US" sz="2200" dirty="0" smtClean="0"/>
              <a:t>8. To facilitate active critical thinking</a:t>
            </a:r>
            <a:r>
              <a:rPr lang="en-US" sz="2200" i="1" dirty="0" smtClean="0"/>
              <a:t> </a:t>
            </a:r>
            <a:r>
              <a:rPr lang="en-US" sz="2200" b="1" i="1" dirty="0" smtClean="0"/>
              <a:t>online</a:t>
            </a:r>
            <a:r>
              <a:rPr lang="en-US" sz="2200" dirty="0" smtClean="0"/>
              <a:t>, create </a:t>
            </a:r>
            <a:r>
              <a:rPr lang="en-US" sz="2000" dirty="0" smtClean="0"/>
              <a:t>(or have your students create their own)      </a:t>
            </a:r>
            <a:r>
              <a:rPr lang="en-US" sz="2200" dirty="0" smtClean="0"/>
              <a:t> </a:t>
            </a:r>
            <a:r>
              <a:rPr lang="en-US" sz="2200" b="1" dirty="0" smtClean="0"/>
              <a:t>NEO FORUMS </a:t>
            </a:r>
            <a:r>
              <a:rPr lang="en-US" sz="2200" dirty="0" smtClean="0"/>
              <a:t>– Forums provide another “space” supportive of engagement by shy(</a:t>
            </a:r>
            <a:r>
              <a:rPr lang="en-US" sz="2200" dirty="0" err="1" smtClean="0"/>
              <a:t>er</a:t>
            </a:r>
            <a:r>
              <a:rPr lang="en-US" sz="2200" dirty="0" smtClean="0"/>
              <a:t>) students</a:t>
            </a:r>
          </a:p>
          <a:p>
            <a:pPr marL="0" indent="0">
              <a:buNone/>
            </a:pPr>
            <a:r>
              <a:rPr lang="en-US" sz="2200" dirty="0" smtClean="0"/>
              <a:t>	</a:t>
            </a:r>
            <a:r>
              <a:rPr lang="en-US" sz="2200" dirty="0" smtClean="0">
                <a:sym typeface="Wingdings" panose="05000000000000000000" pitchFamily="2" charset="2"/>
              </a:rPr>
              <a:t> Show where Forums are in NEO</a:t>
            </a:r>
            <a:endParaRPr lang="en-US" sz="2200" dirty="0">
              <a:sym typeface="Wingdings" panose="05000000000000000000" pitchFamily="2" charset="2"/>
            </a:endParaRPr>
          </a:p>
          <a:p>
            <a:pPr marL="0" indent="0">
              <a:buNone/>
            </a:pPr>
            <a:endParaRPr lang="en-US" sz="2200" dirty="0" smtClean="0">
              <a:solidFill>
                <a:schemeClr val="accent1">
                  <a:lumMod val="75000"/>
                </a:schemeClr>
              </a:solidFill>
              <a:sym typeface="Wingdings" panose="05000000000000000000" pitchFamily="2" charset="2"/>
            </a:endParaRPr>
          </a:p>
          <a:p>
            <a:pPr marL="0" indent="0">
              <a:buNone/>
            </a:pPr>
            <a:r>
              <a:rPr lang="en-US" sz="2000" dirty="0" smtClean="0">
                <a:solidFill>
                  <a:schemeClr val="accent1">
                    <a:lumMod val="75000"/>
                  </a:schemeClr>
                </a:solidFill>
              </a:rPr>
              <a:t>Active learning activities queried in 2023 AAU St. Survey:</a:t>
            </a:r>
          </a:p>
          <a:p>
            <a:pPr marL="0" indent="0">
              <a:buNone/>
            </a:pPr>
            <a:endParaRPr lang="en-US" sz="2000" dirty="0">
              <a:solidFill>
                <a:schemeClr val="accent1">
                  <a:lumMod val="75000"/>
                </a:schemeClr>
              </a:solidFill>
            </a:endParaRPr>
          </a:p>
          <a:p>
            <a:pPr marL="0" indent="0">
              <a:buNone/>
            </a:pPr>
            <a:endParaRPr lang="en-US" sz="2000" dirty="0">
              <a:solidFill>
                <a:schemeClr val="accent1">
                  <a:lumMod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577453838"/>
              </p:ext>
            </p:extLst>
          </p:nvPr>
        </p:nvGraphicFramePr>
        <p:xfrm>
          <a:off x="381000" y="4233724"/>
          <a:ext cx="7239000" cy="1295400"/>
        </p:xfrm>
        <a:graphic>
          <a:graphicData uri="http://schemas.openxmlformats.org/drawingml/2006/table">
            <a:tbl>
              <a:tblPr/>
              <a:tblGrid>
                <a:gridCol w="1529146"/>
                <a:gridCol w="1442654"/>
                <a:gridCol w="1761271"/>
                <a:gridCol w="1310695"/>
                <a:gridCol w="1195234"/>
              </a:tblGrid>
              <a:tr h="1295400">
                <a:tc>
                  <a:txBody>
                    <a:bodyPr/>
                    <a:lstStyle/>
                    <a:p>
                      <a:pPr algn="ctr" rtl="0" fontAlgn="b">
                        <a:spcBef>
                          <a:spcPts val="0"/>
                        </a:spcBef>
                        <a:spcAft>
                          <a:spcPts val="0"/>
                        </a:spcAft>
                      </a:pPr>
                      <a:r>
                        <a:rPr lang="en-US" sz="1100" b="1" dirty="0">
                          <a:solidFill>
                            <a:srgbClr val="FFFFFF"/>
                          </a:solidFill>
                          <a:effectLst/>
                          <a:latin typeface="Arial" panose="020B0604020202020204" pitchFamily="34" charset="0"/>
                        </a:rPr>
                        <a:t>Memorizing course material</a:t>
                      </a:r>
                      <a:endParaRPr lang="en-US" dirty="0">
                        <a:effectLst/>
                      </a:endParaRPr>
                    </a:p>
                  </a:txBody>
                  <a:tcPr marL="73025" marR="73025" anchor="b">
                    <a:lnL>
                      <a:noFill/>
                    </a:lnL>
                    <a:lnR>
                      <a:noFill/>
                    </a:lnR>
                    <a:lnT w="6350" cap="flat" cmpd="sng" algn="ctr">
                      <a:solidFill>
                        <a:srgbClr val="8CB5F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100" b="1">
                          <a:solidFill>
                            <a:srgbClr val="FFFFFF"/>
                          </a:solidFill>
                          <a:effectLst/>
                          <a:latin typeface="Arial" panose="020B0604020202020204" pitchFamily="34" charset="0"/>
                        </a:rPr>
                        <a:t>Applying facts, theories, or methods to practical problems or new situations.</a:t>
                      </a:r>
                      <a:endParaRPr lang="en-US">
                        <a:effectLst/>
                      </a:endParaRPr>
                    </a:p>
                  </a:txBody>
                  <a:tcPr marL="73025" marR="73025" anchor="b">
                    <a:lnL>
                      <a:noFill/>
                    </a:lnL>
                    <a:lnR>
                      <a:noFill/>
                    </a:lnR>
                    <a:lnT w="6350" cap="flat" cmpd="sng" algn="ctr">
                      <a:solidFill>
                        <a:srgbClr val="8CB5F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100" b="1" dirty="0">
                          <a:solidFill>
                            <a:srgbClr val="FFFFFF"/>
                          </a:solidFill>
                          <a:effectLst/>
                          <a:latin typeface="Arial" panose="020B0604020202020204" pitchFamily="34" charset="0"/>
                        </a:rPr>
                        <a:t>Analyzing an idea, experience, or line of reasoning in depth by examining its parts.</a:t>
                      </a:r>
                      <a:endParaRPr lang="en-US" dirty="0">
                        <a:effectLst/>
                      </a:endParaRPr>
                    </a:p>
                  </a:txBody>
                  <a:tcPr marL="73025" marR="73025" anchor="b">
                    <a:lnL>
                      <a:noFill/>
                    </a:lnL>
                    <a:lnR>
                      <a:noFill/>
                    </a:lnR>
                    <a:lnT w="6350" cap="flat" cmpd="sng" algn="ctr">
                      <a:solidFill>
                        <a:srgbClr val="8CB5F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100" b="1" dirty="0">
                          <a:solidFill>
                            <a:srgbClr val="FFFFFF"/>
                          </a:solidFill>
                          <a:effectLst/>
                          <a:latin typeface="Arial" panose="020B0604020202020204" pitchFamily="34" charset="0"/>
                        </a:rPr>
                        <a:t>Evaluating a point of view, decision, or information source.</a:t>
                      </a:r>
                      <a:endParaRPr lang="en-US" dirty="0">
                        <a:effectLst/>
                      </a:endParaRPr>
                    </a:p>
                  </a:txBody>
                  <a:tcPr marL="73025" marR="73025" anchor="b">
                    <a:lnL>
                      <a:noFill/>
                    </a:lnL>
                    <a:lnR>
                      <a:noFill/>
                    </a:lnR>
                    <a:lnT w="6350" cap="flat" cmpd="sng" algn="ctr">
                      <a:solidFill>
                        <a:srgbClr val="8CB5F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85F4"/>
                    </a:solidFill>
                  </a:tcPr>
                </a:tc>
                <a:tc>
                  <a:txBody>
                    <a:bodyPr/>
                    <a:lstStyle/>
                    <a:p>
                      <a:pPr algn="ctr" rtl="0" fontAlgn="b">
                        <a:spcBef>
                          <a:spcPts val="0"/>
                        </a:spcBef>
                        <a:spcAft>
                          <a:spcPts val="0"/>
                        </a:spcAft>
                      </a:pPr>
                      <a:r>
                        <a:rPr lang="en-US" sz="1100" b="1" dirty="0">
                          <a:solidFill>
                            <a:srgbClr val="FFFFFF"/>
                          </a:solidFill>
                          <a:effectLst/>
                          <a:latin typeface="Arial" panose="020B0604020202020204" pitchFamily="34" charset="0"/>
                        </a:rPr>
                        <a:t>Forming a new idea or understanding from various pieces of information.</a:t>
                      </a:r>
                      <a:endParaRPr lang="en-US" dirty="0">
                        <a:effectLst/>
                      </a:endParaRPr>
                    </a:p>
                  </a:txBody>
                  <a:tcPr marL="73025" marR="73025" anchor="b">
                    <a:lnL>
                      <a:noFill/>
                    </a:lnL>
                    <a:lnR w="6350" cap="flat" cmpd="sng" algn="ctr">
                      <a:solidFill>
                        <a:srgbClr val="8CB5F9"/>
                      </a:solidFill>
                      <a:prstDash val="solid"/>
                      <a:round/>
                      <a:headEnd type="none" w="med" len="med"/>
                      <a:tailEnd type="none" w="med" len="med"/>
                    </a:lnR>
                    <a:lnT w="6350" cap="flat" cmpd="sng" algn="ctr">
                      <a:solidFill>
                        <a:srgbClr val="8CB5F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85F4"/>
                    </a:solidFill>
                  </a:tcPr>
                </a:tc>
              </a:tr>
            </a:tbl>
          </a:graphicData>
        </a:graphic>
      </p:graphicFrame>
      <p:sp>
        <p:nvSpPr>
          <p:cNvPr id="9" name="Rectangle 3"/>
          <p:cNvSpPr>
            <a:spLocks noChangeArrowheads="1"/>
          </p:cNvSpPr>
          <p:nvPr/>
        </p:nvSpPr>
        <p:spPr bwMode="auto">
          <a:xfrm>
            <a:off x="-97090" y="3958094"/>
            <a:ext cx="197447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r>
            <a:br>
              <a:rPr kumimoji="0" lang="en-US" altLang="en-US" sz="18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2281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4495801" cy="1066800"/>
          </a:xfrm>
        </p:spPr>
        <p:txBody>
          <a:bodyPr>
            <a:normAutofit/>
          </a:bodyPr>
          <a:lstStyle/>
          <a:p>
            <a:r>
              <a:rPr lang="en-US" sz="3000" dirty="0" smtClean="0"/>
              <a:t>Encouraging AL on </a:t>
            </a:r>
            <a:r>
              <a:rPr lang="en-US" sz="3000" i="1" dirty="0" smtClean="0"/>
              <a:t>Teams</a:t>
            </a:r>
            <a:r>
              <a:rPr lang="en-US" sz="3000" dirty="0" smtClean="0"/>
              <a:t> for online participants…</a:t>
            </a:r>
            <a:endParaRPr lang="cs-CZ" sz="3000" dirty="0"/>
          </a:p>
        </p:txBody>
      </p:sp>
      <p:sp>
        <p:nvSpPr>
          <p:cNvPr id="3" name="Content Placeholder 2"/>
          <p:cNvSpPr>
            <a:spLocks noGrp="1"/>
          </p:cNvSpPr>
          <p:nvPr>
            <p:ph idx="1"/>
          </p:nvPr>
        </p:nvSpPr>
        <p:spPr>
          <a:xfrm>
            <a:off x="381001" y="1371600"/>
            <a:ext cx="6858000" cy="5257800"/>
          </a:xfrm>
        </p:spPr>
        <p:txBody>
          <a:bodyPr>
            <a:normAutofit/>
          </a:bodyPr>
          <a:lstStyle/>
          <a:p>
            <a:pPr marL="0" indent="0">
              <a:buNone/>
            </a:pPr>
            <a:r>
              <a:rPr lang="en-US" sz="1000" dirty="0" smtClean="0">
                <a:solidFill>
                  <a:schemeClr val="tx1"/>
                </a:solidFill>
              </a:rPr>
              <a:t> </a:t>
            </a:r>
            <a:endParaRPr lang="en-US" sz="1000" dirty="0">
              <a:solidFill>
                <a:schemeClr val="tx1"/>
              </a:solidFill>
            </a:endParaRPr>
          </a:p>
          <a:p>
            <a:pPr marL="0" indent="0">
              <a:buNone/>
            </a:pPr>
            <a:r>
              <a:rPr lang="en-US" sz="2200" b="1" dirty="0" smtClean="0">
                <a:solidFill>
                  <a:schemeClr val="tx1"/>
                </a:solidFill>
              </a:rPr>
              <a:t>Methods for facilitating smooth </a:t>
            </a:r>
            <a:r>
              <a:rPr lang="en-US" sz="2200" b="1" i="1" dirty="0" smtClean="0">
                <a:solidFill>
                  <a:schemeClr val="tx1"/>
                </a:solidFill>
              </a:rPr>
              <a:t>hybrid</a:t>
            </a:r>
            <a:r>
              <a:rPr lang="en-US" sz="2200" b="1" dirty="0" smtClean="0">
                <a:solidFill>
                  <a:schemeClr val="tx1"/>
                </a:solidFill>
              </a:rPr>
              <a:t> discussions:</a:t>
            </a:r>
          </a:p>
          <a:p>
            <a:pPr marL="0" indent="0">
              <a:buNone/>
            </a:pPr>
            <a:r>
              <a:rPr lang="en-US" sz="2400" dirty="0" smtClean="0">
                <a:solidFill>
                  <a:schemeClr val="tx1"/>
                </a:solidFill>
              </a:rPr>
              <a:t>- Intentionally invite the online students to participate first (so you don’t forget to include them) when beginning a class discussion</a:t>
            </a:r>
          </a:p>
          <a:p>
            <a:pPr marL="0" indent="0">
              <a:buNone/>
            </a:pPr>
            <a:r>
              <a:rPr lang="en-US" sz="2400" dirty="0" smtClean="0">
                <a:solidFill>
                  <a:schemeClr val="tx1"/>
                </a:solidFill>
              </a:rPr>
              <a:t>- Rather than the hand-raising function in Teams </a:t>
            </a:r>
            <a:r>
              <a:rPr lang="en-US" sz="2200" dirty="0" smtClean="0">
                <a:solidFill>
                  <a:schemeClr val="tx1"/>
                </a:solidFill>
              </a:rPr>
              <a:t>(e.g., students forget to turn it off), </a:t>
            </a:r>
            <a:r>
              <a:rPr lang="en-US" sz="2400" dirty="0" smtClean="0">
                <a:solidFill>
                  <a:schemeClr val="tx1"/>
                </a:solidFill>
              </a:rPr>
              <a:t>consider using emoticons in the chat. Have students use an emoticon to raise their hand, then take the emoticons in order from top to bottom, to facilitate a more equitable discussion </a:t>
            </a:r>
          </a:p>
          <a:p>
            <a:pPr marL="0" indent="0">
              <a:buNone/>
            </a:pPr>
            <a:r>
              <a:rPr lang="en-US" dirty="0" smtClean="0">
                <a:solidFill>
                  <a:schemeClr val="tx1"/>
                </a:solidFill>
              </a:rPr>
              <a:t>    (you can call on the online students “in order”)</a:t>
            </a:r>
          </a:p>
          <a:p>
            <a:pPr marL="0" indent="0">
              <a:buNone/>
            </a:pPr>
            <a:endParaRPr lang="en-US" sz="2400" dirty="0" smtClean="0"/>
          </a:p>
          <a:p>
            <a:pPr marL="0" indent="0">
              <a:buNone/>
            </a:pPr>
            <a:endParaRPr lang="en-US" sz="2400" dirty="0" smtClean="0"/>
          </a:p>
          <a:p>
            <a:endParaRPr lang="en-US" sz="2400" dirty="0"/>
          </a:p>
        </p:txBody>
      </p:sp>
      <p:pic>
        <p:nvPicPr>
          <p:cNvPr id="4" name="Picture 2" descr="High five&quot; Emotico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410200"/>
            <a:ext cx="553048" cy="55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85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762000"/>
          </a:xfrm>
        </p:spPr>
        <p:txBody>
          <a:bodyPr>
            <a:normAutofit/>
          </a:bodyPr>
          <a:lstStyle/>
          <a:p>
            <a:pPr algn="ctr"/>
            <a:r>
              <a:rPr lang="en-US" sz="3800" dirty="0" smtClean="0"/>
              <a:t>Workshop Outline</a:t>
            </a:r>
            <a:endParaRPr lang="cs-CZ" sz="3800" dirty="0"/>
          </a:p>
        </p:txBody>
      </p:sp>
      <p:sp>
        <p:nvSpPr>
          <p:cNvPr id="3" name="Content Placeholder 2"/>
          <p:cNvSpPr>
            <a:spLocks noGrp="1"/>
          </p:cNvSpPr>
          <p:nvPr>
            <p:ph idx="1"/>
          </p:nvPr>
        </p:nvSpPr>
        <p:spPr>
          <a:xfrm>
            <a:off x="609599" y="1295400"/>
            <a:ext cx="6934201" cy="5334000"/>
          </a:xfrm>
        </p:spPr>
        <p:txBody>
          <a:bodyPr>
            <a:normAutofit/>
          </a:bodyPr>
          <a:lstStyle/>
          <a:p>
            <a:pPr marL="0" indent="0">
              <a:buNone/>
            </a:pPr>
            <a:r>
              <a:rPr lang="en-US" sz="2000" dirty="0" smtClean="0">
                <a:solidFill>
                  <a:srgbClr val="C00000"/>
                </a:solidFill>
              </a:rPr>
              <a:t>Tip!</a:t>
            </a:r>
            <a:r>
              <a:rPr lang="en-US" sz="2000" dirty="0" smtClean="0"/>
              <a:t>  Provide your students with a </a:t>
            </a:r>
            <a:r>
              <a:rPr lang="en-US" sz="2000" u="sng" dirty="0" smtClean="0"/>
              <a:t>daily outline</a:t>
            </a:r>
            <a:r>
              <a:rPr lang="en-US" sz="2000" dirty="0" smtClean="0"/>
              <a:t> for class.      </a:t>
            </a:r>
          </a:p>
          <a:p>
            <a:pPr marL="0" indent="0">
              <a:buNone/>
            </a:pPr>
            <a:r>
              <a:rPr lang="en-US" sz="2000" dirty="0"/>
              <a:t> </a:t>
            </a:r>
            <a:r>
              <a:rPr lang="en-US" sz="2000" dirty="0" smtClean="0"/>
              <a:t>          </a:t>
            </a:r>
            <a:r>
              <a:rPr lang="en-US" dirty="0" smtClean="0"/>
              <a:t>Using a “roadmap” is good pedagogical practice.</a:t>
            </a:r>
          </a:p>
          <a:p>
            <a:pPr marL="0" indent="0">
              <a:buNone/>
            </a:pPr>
            <a:endParaRPr lang="en-US" sz="600" dirty="0" smtClean="0"/>
          </a:p>
          <a:p>
            <a:pPr marL="0" indent="0">
              <a:buNone/>
            </a:pPr>
            <a:endParaRPr lang="en-US" sz="600" dirty="0" smtClean="0"/>
          </a:p>
          <a:p>
            <a:r>
              <a:rPr lang="en-US" sz="2400" dirty="0" smtClean="0"/>
              <a:t>Paired discussions: Why use active learning?</a:t>
            </a:r>
          </a:p>
          <a:p>
            <a:r>
              <a:rPr lang="en-US" sz="2400" dirty="0" smtClean="0"/>
              <a:t>Large group: Share ideas</a:t>
            </a:r>
          </a:p>
          <a:p>
            <a:r>
              <a:rPr lang="en-US" sz="2400" dirty="0" smtClean="0"/>
              <a:t>Presentation: What research data indicate about the efficacy of active learning methods</a:t>
            </a:r>
          </a:p>
          <a:p>
            <a:r>
              <a:rPr lang="en-US" sz="2400" dirty="0" smtClean="0"/>
              <a:t>10 pedagogical methods for active learning</a:t>
            </a:r>
          </a:p>
          <a:p>
            <a:r>
              <a:rPr lang="en-US" sz="2400" dirty="0" smtClean="0"/>
              <a:t>The Flipped Classroom</a:t>
            </a:r>
          </a:p>
          <a:p>
            <a:r>
              <a:rPr lang="en-US" sz="2400" dirty="0" smtClean="0"/>
              <a:t>Questions, Discussion</a:t>
            </a:r>
          </a:p>
          <a:p>
            <a:endParaRPr lang="en-US" sz="2400" dirty="0" smtClean="0"/>
          </a:p>
          <a:p>
            <a:endParaRPr lang="en-US" sz="2400" dirty="0"/>
          </a:p>
        </p:txBody>
      </p:sp>
    </p:spTree>
    <p:extLst>
      <p:ext uri="{BB962C8B-B14F-4D97-AF65-F5344CB8AC3E}">
        <p14:creationId xmlns:p14="http://schemas.microsoft.com/office/powerpoint/2010/main" val="2607804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685800"/>
          </a:xfrm>
        </p:spPr>
        <p:txBody>
          <a:bodyPr/>
          <a:lstStyle/>
          <a:p>
            <a:r>
              <a:rPr lang="en-US" dirty="0" smtClean="0"/>
              <a:t>Active Learning Methods</a:t>
            </a:r>
            <a:endParaRPr lang="cs-CZ" dirty="0"/>
          </a:p>
        </p:txBody>
      </p:sp>
      <p:sp>
        <p:nvSpPr>
          <p:cNvPr id="3" name="Content Placeholder 2"/>
          <p:cNvSpPr>
            <a:spLocks noGrp="1"/>
          </p:cNvSpPr>
          <p:nvPr>
            <p:ph idx="1"/>
          </p:nvPr>
        </p:nvSpPr>
        <p:spPr>
          <a:xfrm>
            <a:off x="609599" y="1219200"/>
            <a:ext cx="6347714" cy="5310124"/>
          </a:xfrm>
        </p:spPr>
        <p:txBody>
          <a:bodyPr/>
          <a:lstStyle/>
          <a:p>
            <a:pPr marL="0" indent="0">
              <a:buNone/>
            </a:pPr>
            <a:r>
              <a:rPr lang="en-US" sz="2200" dirty="0" smtClean="0">
                <a:solidFill>
                  <a:schemeClr val="bg1">
                    <a:lumMod val="50000"/>
                  </a:schemeClr>
                </a:solidFill>
              </a:rPr>
              <a:t>8. To facilitate active critical thinking</a:t>
            </a:r>
            <a:r>
              <a:rPr lang="en-US" sz="2200" i="1" dirty="0" smtClean="0">
                <a:solidFill>
                  <a:schemeClr val="bg1">
                    <a:lumMod val="50000"/>
                  </a:schemeClr>
                </a:solidFill>
              </a:rPr>
              <a:t> online</a:t>
            </a:r>
            <a:r>
              <a:rPr lang="en-US" sz="2200" dirty="0" smtClean="0">
                <a:solidFill>
                  <a:schemeClr val="bg1">
                    <a:lumMod val="50000"/>
                  </a:schemeClr>
                </a:solidFill>
              </a:rPr>
              <a:t>, create </a:t>
            </a:r>
            <a:r>
              <a:rPr lang="en-US" sz="2000" dirty="0" smtClean="0">
                <a:solidFill>
                  <a:schemeClr val="bg1">
                    <a:lumMod val="50000"/>
                  </a:schemeClr>
                </a:solidFill>
              </a:rPr>
              <a:t>(or have your students create their own)  </a:t>
            </a:r>
            <a:r>
              <a:rPr lang="en-US" sz="2200" dirty="0" smtClean="0">
                <a:solidFill>
                  <a:schemeClr val="bg1">
                    <a:lumMod val="50000"/>
                  </a:schemeClr>
                </a:solidFill>
              </a:rPr>
              <a:t>NEO FORUMS – Forums provide another “space” supportive of engagement by shy(</a:t>
            </a:r>
            <a:r>
              <a:rPr lang="en-US" sz="2200" dirty="0" err="1" smtClean="0">
                <a:solidFill>
                  <a:schemeClr val="bg1">
                    <a:lumMod val="50000"/>
                  </a:schemeClr>
                </a:solidFill>
              </a:rPr>
              <a:t>er</a:t>
            </a:r>
            <a:r>
              <a:rPr lang="en-US" sz="2200" dirty="0" smtClean="0">
                <a:solidFill>
                  <a:schemeClr val="bg1">
                    <a:lumMod val="50000"/>
                  </a:schemeClr>
                </a:solidFill>
              </a:rPr>
              <a:t>) students</a:t>
            </a:r>
          </a:p>
          <a:p>
            <a:pPr marL="0" indent="0">
              <a:buNone/>
            </a:pPr>
            <a:r>
              <a:rPr lang="en-US" sz="2200" dirty="0" smtClean="0"/>
              <a:t>		</a:t>
            </a:r>
          </a:p>
          <a:p>
            <a:pPr marL="0" indent="0">
              <a:buNone/>
            </a:pPr>
            <a:r>
              <a:rPr lang="en-US" sz="2200" dirty="0" smtClean="0"/>
              <a:t>9. Which ONLINE PLATFORMS / WEBSITES permit active application of concepts in your discipline?</a:t>
            </a:r>
          </a:p>
          <a:p>
            <a:pPr marL="0" indent="0">
              <a:buNone/>
            </a:pPr>
            <a:r>
              <a:rPr lang="en-US" sz="2200" dirty="0" smtClean="0"/>
              <a:t>	Are there sections in pedagogical methods,</a:t>
            </a:r>
          </a:p>
          <a:p>
            <a:pPr marL="0" indent="0">
              <a:buNone/>
            </a:pPr>
            <a:r>
              <a:rPr lang="en-US" sz="2200" dirty="0"/>
              <a:t>	</a:t>
            </a:r>
            <a:r>
              <a:rPr lang="en-US" sz="2200" dirty="0" smtClean="0"/>
              <a:t>resources for teaching concepts actively, or</a:t>
            </a:r>
          </a:p>
          <a:p>
            <a:pPr marL="0" indent="0">
              <a:buNone/>
            </a:pPr>
            <a:r>
              <a:rPr lang="en-US" sz="2200" dirty="0"/>
              <a:t>	</a:t>
            </a:r>
            <a:r>
              <a:rPr lang="en-US" sz="2200" dirty="0" smtClean="0"/>
              <a:t>ideas for having students apply creatively,</a:t>
            </a:r>
          </a:p>
          <a:p>
            <a:pPr marL="0" indent="0">
              <a:buNone/>
            </a:pPr>
            <a:r>
              <a:rPr lang="en-US" sz="2200" dirty="0"/>
              <a:t>	</a:t>
            </a:r>
            <a:r>
              <a:rPr lang="en-US" sz="2200" dirty="0" smtClean="0"/>
              <a:t>the building blocks of your discipline –</a:t>
            </a:r>
          </a:p>
          <a:p>
            <a:pPr marL="0" indent="0">
              <a:buNone/>
            </a:pPr>
            <a:r>
              <a:rPr lang="en-US" sz="2200" dirty="0"/>
              <a:t>	</a:t>
            </a:r>
            <a:r>
              <a:rPr lang="en-US" sz="2200" dirty="0" smtClean="0"/>
              <a:t>online in your members’ association/s?</a:t>
            </a:r>
            <a:endParaRPr lang="en-US" sz="2200" dirty="0"/>
          </a:p>
        </p:txBody>
      </p:sp>
    </p:spTree>
    <p:extLst>
      <p:ext uri="{BB962C8B-B14F-4D97-AF65-F5344CB8AC3E}">
        <p14:creationId xmlns:p14="http://schemas.microsoft.com/office/powerpoint/2010/main" val="1638131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685800"/>
          </a:xfrm>
        </p:spPr>
        <p:txBody>
          <a:bodyPr/>
          <a:lstStyle/>
          <a:p>
            <a:r>
              <a:rPr lang="en-US" dirty="0" smtClean="0"/>
              <a:t>Active Learning Methods</a:t>
            </a:r>
            <a:endParaRPr lang="cs-CZ" dirty="0"/>
          </a:p>
        </p:txBody>
      </p:sp>
      <p:sp>
        <p:nvSpPr>
          <p:cNvPr id="3" name="Content Placeholder 2"/>
          <p:cNvSpPr>
            <a:spLocks noGrp="1"/>
          </p:cNvSpPr>
          <p:nvPr>
            <p:ph idx="1"/>
          </p:nvPr>
        </p:nvSpPr>
        <p:spPr>
          <a:xfrm>
            <a:off x="609599" y="1219200"/>
            <a:ext cx="6347714" cy="5310124"/>
          </a:xfrm>
        </p:spPr>
        <p:txBody>
          <a:bodyPr>
            <a:normAutofit/>
          </a:bodyPr>
          <a:lstStyle/>
          <a:p>
            <a:pPr marL="0" indent="0">
              <a:buNone/>
            </a:pPr>
            <a:r>
              <a:rPr lang="en-US" sz="2200" dirty="0" smtClean="0">
                <a:solidFill>
                  <a:schemeClr val="bg1">
                    <a:lumMod val="50000"/>
                  </a:schemeClr>
                </a:solidFill>
              </a:rPr>
              <a:t>8. To facilitate active critical thinking</a:t>
            </a:r>
            <a:r>
              <a:rPr lang="en-US" sz="2200" i="1" dirty="0" smtClean="0">
                <a:solidFill>
                  <a:schemeClr val="bg1">
                    <a:lumMod val="50000"/>
                  </a:schemeClr>
                </a:solidFill>
              </a:rPr>
              <a:t> online</a:t>
            </a:r>
            <a:r>
              <a:rPr lang="en-US" sz="2200" dirty="0" smtClean="0">
                <a:solidFill>
                  <a:schemeClr val="bg1">
                    <a:lumMod val="50000"/>
                  </a:schemeClr>
                </a:solidFill>
              </a:rPr>
              <a:t>, create </a:t>
            </a:r>
            <a:r>
              <a:rPr lang="en-US" sz="2000" dirty="0" smtClean="0">
                <a:solidFill>
                  <a:schemeClr val="bg1">
                    <a:lumMod val="50000"/>
                  </a:schemeClr>
                </a:solidFill>
              </a:rPr>
              <a:t>(or have your students create their own)  </a:t>
            </a:r>
            <a:r>
              <a:rPr lang="en-US" sz="2200" dirty="0" smtClean="0">
                <a:solidFill>
                  <a:schemeClr val="bg1">
                    <a:lumMod val="50000"/>
                  </a:schemeClr>
                </a:solidFill>
              </a:rPr>
              <a:t>NEO FORUMS  </a:t>
            </a:r>
          </a:p>
          <a:p>
            <a:pPr marL="0" indent="0">
              <a:buNone/>
            </a:pPr>
            <a:r>
              <a:rPr lang="en-US" sz="2200" dirty="0" smtClean="0">
                <a:solidFill>
                  <a:schemeClr val="bg1">
                    <a:lumMod val="50000"/>
                  </a:schemeClr>
                </a:solidFill>
              </a:rPr>
              <a:t>9. Which ONLINE PLATFORMS / WEBSITES permit active application of concepts in your discipline?</a:t>
            </a:r>
          </a:p>
          <a:p>
            <a:pPr marL="0" indent="0">
              <a:buNone/>
            </a:pPr>
            <a:endParaRPr lang="en-US" sz="2200" dirty="0"/>
          </a:p>
          <a:p>
            <a:pPr marL="0" indent="0">
              <a:buNone/>
            </a:pPr>
            <a:r>
              <a:rPr lang="en-US" sz="2200" dirty="0" smtClean="0"/>
              <a:t>10. Use PEER REVIEW of</a:t>
            </a:r>
          </a:p>
          <a:p>
            <a:pPr marL="0" indent="0">
              <a:buNone/>
            </a:pPr>
            <a:r>
              <a:rPr lang="en-US" sz="2200" dirty="0"/>
              <a:t>s</a:t>
            </a:r>
            <a:r>
              <a:rPr lang="en-US" sz="2200" dirty="0" smtClean="0"/>
              <a:t>tudent papers in class/online</a:t>
            </a:r>
          </a:p>
          <a:p>
            <a:pPr marL="0" indent="0">
              <a:buNone/>
            </a:pPr>
            <a:r>
              <a:rPr lang="en-US" sz="2200" dirty="0" smtClean="0">
                <a:solidFill>
                  <a:schemeClr val="accent1">
                    <a:lumMod val="75000"/>
                  </a:schemeClr>
                </a:solidFill>
              </a:rPr>
              <a:t>    (Dr. H: Show RPI Guide)</a:t>
            </a:r>
          </a:p>
          <a:p>
            <a:pPr marL="0" indent="0">
              <a:buNone/>
            </a:pPr>
            <a:endParaRPr lang="en-US" sz="800" dirty="0" smtClean="0">
              <a:solidFill>
                <a:schemeClr val="accent1">
                  <a:lumMod val="75000"/>
                </a:schemeClr>
              </a:solidFill>
            </a:endParaRPr>
          </a:p>
          <a:p>
            <a:pPr marL="0" indent="0">
              <a:buNone/>
            </a:pPr>
            <a:r>
              <a:rPr lang="en-US" sz="2000" dirty="0" smtClean="0"/>
              <a:t>Also helpful in language or comp.</a:t>
            </a:r>
          </a:p>
          <a:p>
            <a:pPr marL="0" indent="0">
              <a:buNone/>
            </a:pPr>
            <a:r>
              <a:rPr lang="en-US" sz="2000" dirty="0" smtClean="0"/>
              <a:t>courses, helps students to see how</a:t>
            </a:r>
          </a:p>
          <a:p>
            <a:pPr marL="0" indent="0">
              <a:buNone/>
            </a:pPr>
            <a:r>
              <a:rPr lang="en-US" sz="2000" dirty="0" smtClean="0"/>
              <a:t>others completed the same assignment</a:t>
            </a:r>
            <a:endParaRPr lang="cs-CZ" sz="2000" dirty="0"/>
          </a:p>
        </p:txBody>
      </p:sp>
      <p:pic>
        <p:nvPicPr>
          <p:cNvPr id="4" name="Picture 5" descr="How to Conduct an Interview in Sociology Resear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429000"/>
            <a:ext cx="3982113" cy="224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843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762000"/>
          </a:xfrm>
        </p:spPr>
        <p:txBody>
          <a:bodyPr>
            <a:normAutofit/>
          </a:bodyPr>
          <a:lstStyle/>
          <a:p>
            <a:pPr algn="ctr"/>
            <a:r>
              <a:rPr lang="en-US" sz="3800" dirty="0" smtClean="0"/>
              <a:t>Workshop Outline</a:t>
            </a:r>
            <a:endParaRPr lang="cs-CZ" sz="3800" dirty="0"/>
          </a:p>
        </p:txBody>
      </p:sp>
      <p:sp>
        <p:nvSpPr>
          <p:cNvPr id="3" name="Content Placeholder 2"/>
          <p:cNvSpPr>
            <a:spLocks noGrp="1"/>
          </p:cNvSpPr>
          <p:nvPr>
            <p:ph idx="1"/>
          </p:nvPr>
        </p:nvSpPr>
        <p:spPr>
          <a:xfrm>
            <a:off x="609599" y="1295400"/>
            <a:ext cx="6934201" cy="5334000"/>
          </a:xfrm>
        </p:spPr>
        <p:txBody>
          <a:bodyPr>
            <a:normAutofit/>
          </a:bodyPr>
          <a:lstStyle/>
          <a:p>
            <a:pPr marL="0" indent="0">
              <a:buNone/>
            </a:pPr>
            <a:r>
              <a:rPr lang="en-US" sz="2000" dirty="0" smtClean="0">
                <a:solidFill>
                  <a:schemeClr val="bg1">
                    <a:lumMod val="50000"/>
                  </a:schemeClr>
                </a:solidFill>
              </a:rPr>
              <a:t>Tip!  Provide your students with a </a:t>
            </a:r>
            <a:r>
              <a:rPr lang="en-US" sz="2000" u="sng" dirty="0" smtClean="0">
                <a:solidFill>
                  <a:schemeClr val="bg1">
                    <a:lumMod val="50000"/>
                  </a:schemeClr>
                </a:solidFill>
              </a:rPr>
              <a:t>daily outline</a:t>
            </a:r>
            <a:r>
              <a:rPr lang="en-US" sz="2000" dirty="0" smtClean="0">
                <a:solidFill>
                  <a:schemeClr val="bg1">
                    <a:lumMod val="50000"/>
                  </a:schemeClr>
                </a:solidFill>
              </a:rPr>
              <a:t> for class.      </a:t>
            </a:r>
            <a:endParaRPr lang="en-US" sz="600" dirty="0" smtClean="0">
              <a:solidFill>
                <a:schemeClr val="bg1">
                  <a:lumMod val="50000"/>
                </a:schemeClr>
              </a:solidFill>
            </a:endParaRPr>
          </a:p>
          <a:p>
            <a:pPr marL="0" indent="0">
              <a:buNone/>
            </a:pPr>
            <a:endParaRPr lang="en-US" sz="600" dirty="0" smtClean="0">
              <a:solidFill>
                <a:schemeClr val="bg1">
                  <a:lumMod val="50000"/>
                </a:schemeClr>
              </a:solidFill>
            </a:endParaRPr>
          </a:p>
          <a:p>
            <a:r>
              <a:rPr lang="en-US" sz="2400" dirty="0" smtClean="0">
                <a:solidFill>
                  <a:schemeClr val="bg1">
                    <a:lumMod val="50000"/>
                  </a:schemeClr>
                </a:solidFill>
              </a:rPr>
              <a:t>Paired Discussions: Why use active learning?</a:t>
            </a:r>
          </a:p>
          <a:p>
            <a:r>
              <a:rPr lang="en-US" sz="2400" dirty="0" smtClean="0">
                <a:solidFill>
                  <a:schemeClr val="bg1">
                    <a:lumMod val="50000"/>
                  </a:schemeClr>
                </a:solidFill>
              </a:rPr>
              <a:t>Large Group: Share ideas</a:t>
            </a:r>
          </a:p>
          <a:p>
            <a:r>
              <a:rPr lang="en-US" sz="2400" dirty="0" smtClean="0">
                <a:solidFill>
                  <a:schemeClr val="bg1">
                    <a:lumMod val="50000"/>
                  </a:schemeClr>
                </a:solidFill>
              </a:rPr>
              <a:t>Presentation: What research data indicate about the efficacy of active learning methods</a:t>
            </a:r>
            <a:endParaRPr lang="en-US" sz="800" dirty="0" smtClean="0">
              <a:solidFill>
                <a:schemeClr val="bg1">
                  <a:lumMod val="50000"/>
                </a:schemeClr>
              </a:solidFill>
            </a:endParaRPr>
          </a:p>
          <a:p>
            <a:r>
              <a:rPr lang="en-US" sz="2400" dirty="0" smtClean="0">
                <a:solidFill>
                  <a:schemeClr val="bg1">
                    <a:lumMod val="50000"/>
                  </a:schemeClr>
                </a:solidFill>
              </a:rPr>
              <a:t>10 pedagogical methods for active learning</a:t>
            </a:r>
          </a:p>
          <a:p>
            <a:pPr marL="0" indent="0">
              <a:buNone/>
            </a:pPr>
            <a:endParaRPr lang="en-US" sz="800" dirty="0" smtClean="0">
              <a:solidFill>
                <a:schemeClr val="bg1">
                  <a:lumMod val="50000"/>
                </a:schemeClr>
              </a:solidFill>
            </a:endParaRPr>
          </a:p>
          <a:p>
            <a:r>
              <a:rPr lang="en-US" sz="2400" b="1" dirty="0" smtClean="0">
                <a:solidFill>
                  <a:schemeClr val="accent1">
                    <a:lumMod val="75000"/>
                  </a:schemeClr>
                </a:solidFill>
              </a:rPr>
              <a:t>The Flipped Classroom</a:t>
            </a:r>
          </a:p>
          <a:p>
            <a:r>
              <a:rPr lang="en-US" sz="2400" dirty="0" smtClean="0"/>
              <a:t>Questions, Discussion</a:t>
            </a:r>
          </a:p>
          <a:p>
            <a:endParaRPr lang="en-US" sz="2400" dirty="0" smtClean="0"/>
          </a:p>
          <a:p>
            <a:endParaRPr lang="en-US" sz="2400" dirty="0"/>
          </a:p>
        </p:txBody>
      </p:sp>
    </p:spTree>
    <p:extLst>
      <p:ext uri="{BB962C8B-B14F-4D97-AF65-F5344CB8AC3E}">
        <p14:creationId xmlns:p14="http://schemas.microsoft.com/office/powerpoint/2010/main" val="1977852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762000"/>
          </a:xfrm>
        </p:spPr>
        <p:txBody>
          <a:bodyPr>
            <a:normAutofit/>
          </a:bodyPr>
          <a:lstStyle/>
          <a:p>
            <a:pPr algn="ctr"/>
            <a:r>
              <a:rPr lang="en-US" dirty="0" smtClean="0"/>
              <a:t>The Flipped Classroom</a:t>
            </a:r>
            <a:endParaRPr lang="en-US" dirty="0"/>
          </a:p>
        </p:txBody>
      </p:sp>
      <p:sp>
        <p:nvSpPr>
          <p:cNvPr id="3" name="Content Placeholder 2"/>
          <p:cNvSpPr>
            <a:spLocks noGrp="1"/>
          </p:cNvSpPr>
          <p:nvPr>
            <p:ph sz="half" idx="1"/>
          </p:nvPr>
        </p:nvSpPr>
        <p:spPr>
          <a:xfrm>
            <a:off x="457200" y="1524000"/>
            <a:ext cx="6705600" cy="4953000"/>
          </a:xfrm>
        </p:spPr>
        <p:txBody>
          <a:bodyPr>
            <a:normAutofit/>
          </a:bodyPr>
          <a:lstStyle/>
          <a:p>
            <a:pPr marL="0" indent="0">
              <a:buNone/>
            </a:pPr>
            <a:r>
              <a:rPr lang="en-US" sz="2400" dirty="0"/>
              <a:t>For some the flipped classroom has become synonymous </a:t>
            </a:r>
            <a:r>
              <a:rPr lang="en-US" sz="2400" dirty="0" smtClean="0"/>
              <a:t>with active learning, yet there are many ways to use active learning in your </a:t>
            </a:r>
            <a:r>
              <a:rPr lang="en-US" sz="2400" dirty="0"/>
              <a:t>courses, and the flipped classroom is but one of those methods. A flipped classroom is structured around the idea that lecture or direct instruction is not the best use of class time. Instead students encounter information before class, freeing class time for activities that involve higher order thinking</a:t>
            </a:r>
            <a:r>
              <a:rPr lang="en-US" sz="2400" dirty="0" smtClean="0"/>
              <a:t>.</a:t>
            </a:r>
          </a:p>
          <a:p>
            <a:pPr lvl="1">
              <a:buFont typeface="Wingdings" panose="05000000000000000000" pitchFamily="2" charset="2"/>
              <a:buChar char="à"/>
            </a:pPr>
            <a:r>
              <a:rPr lang="en-US" sz="2200" dirty="0" smtClean="0">
                <a:sym typeface="Wingdings" panose="05000000000000000000" pitchFamily="2" charset="2"/>
              </a:rPr>
              <a:t>Less lecture, more activities</a:t>
            </a:r>
          </a:p>
          <a:p>
            <a:pPr lvl="1">
              <a:buFont typeface="Wingdings" panose="05000000000000000000" pitchFamily="2" charset="2"/>
              <a:buChar char="à"/>
            </a:pPr>
            <a:r>
              <a:rPr lang="en-US" sz="2200" dirty="0" smtClean="0">
                <a:sym typeface="Wingdings" panose="05000000000000000000" pitchFamily="2" charset="2"/>
              </a:rPr>
              <a:t>This does not mean NO lecturing</a:t>
            </a:r>
          </a:p>
          <a:p>
            <a:pPr marL="0" indent="0">
              <a:buNone/>
            </a:pPr>
            <a:endParaRPr lang="en-US" sz="2200" dirty="0"/>
          </a:p>
          <a:p>
            <a:pPr marL="0" indent="0">
              <a:buNone/>
            </a:pPr>
            <a:endParaRPr lang="en-US" dirty="0"/>
          </a:p>
        </p:txBody>
      </p:sp>
    </p:spTree>
    <p:extLst>
      <p:ext uri="{BB962C8B-B14F-4D97-AF65-F5344CB8AC3E}">
        <p14:creationId xmlns:p14="http://schemas.microsoft.com/office/powerpoint/2010/main" val="2635257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762000"/>
          </a:xfrm>
        </p:spPr>
        <p:txBody>
          <a:bodyPr>
            <a:normAutofit/>
          </a:bodyPr>
          <a:lstStyle/>
          <a:p>
            <a:pPr algn="ctr"/>
            <a:r>
              <a:rPr lang="en-US" dirty="0" smtClean="0"/>
              <a:t>The Flipped Classroom</a:t>
            </a:r>
            <a:endParaRPr lang="en-US" dirty="0"/>
          </a:p>
        </p:txBody>
      </p:sp>
      <p:sp>
        <p:nvSpPr>
          <p:cNvPr id="3" name="Content Placeholder 2"/>
          <p:cNvSpPr>
            <a:spLocks noGrp="1"/>
          </p:cNvSpPr>
          <p:nvPr>
            <p:ph sz="half" idx="1"/>
          </p:nvPr>
        </p:nvSpPr>
        <p:spPr>
          <a:xfrm>
            <a:off x="457200" y="1524000"/>
            <a:ext cx="6705600" cy="4953000"/>
          </a:xfrm>
        </p:spPr>
        <p:txBody>
          <a:bodyPr>
            <a:normAutofit/>
          </a:bodyPr>
          <a:lstStyle/>
          <a:p>
            <a:pPr marL="0" indent="0">
              <a:buNone/>
            </a:pPr>
            <a:r>
              <a:rPr lang="en-US" sz="2400" dirty="0"/>
              <a:t>Many teachers think that creating or finding sources for students to use outside of class is the most difficult part of implementing a flipped classroom. </a:t>
            </a:r>
            <a:endParaRPr lang="en-US" sz="2400" dirty="0" smtClean="0"/>
          </a:p>
          <a:p>
            <a:pPr marL="0" indent="0">
              <a:buNone/>
            </a:pPr>
            <a:r>
              <a:rPr lang="en-US" sz="2400" dirty="0" smtClean="0"/>
              <a:t>However</a:t>
            </a:r>
            <a:r>
              <a:rPr lang="en-US" sz="2400" dirty="0"/>
              <a:t>, most of the benefits of a flipped classroom depend on what happens in the classroom instead of lecture. </a:t>
            </a:r>
            <a:endParaRPr lang="en-US" sz="2400" dirty="0" smtClean="0"/>
          </a:p>
          <a:p>
            <a:pPr marL="0" indent="0">
              <a:buNone/>
            </a:pPr>
            <a:r>
              <a:rPr lang="en-US" sz="2400" dirty="0" smtClean="0"/>
              <a:t>That </a:t>
            </a:r>
            <a:r>
              <a:rPr lang="en-US" sz="2400" dirty="0"/>
              <a:t>makes it necessary to first plan how you will use class time before you begin to look for resources for students to use at home.</a:t>
            </a:r>
            <a:endParaRPr lang="en-US" dirty="0"/>
          </a:p>
        </p:txBody>
      </p:sp>
    </p:spTree>
    <p:extLst>
      <p:ext uri="{BB962C8B-B14F-4D97-AF65-F5344CB8AC3E}">
        <p14:creationId xmlns:p14="http://schemas.microsoft.com/office/powerpoint/2010/main" val="3663548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43000"/>
          </a:xfrm>
        </p:spPr>
        <p:txBody>
          <a:bodyPr>
            <a:normAutofit/>
          </a:bodyPr>
          <a:lstStyle/>
          <a:p>
            <a:pPr algn="ctr"/>
            <a:r>
              <a:rPr lang="en-US" dirty="0" smtClean="0"/>
              <a:t>The </a:t>
            </a:r>
            <a:r>
              <a:rPr lang="en-US" dirty="0"/>
              <a:t>Flipped Classroom</a:t>
            </a:r>
            <a:br>
              <a:rPr lang="en-US" dirty="0"/>
            </a:br>
            <a:r>
              <a:rPr lang="en-US" sz="2600" dirty="0">
                <a:solidFill>
                  <a:schemeClr val="bg1">
                    <a:lumMod val="50000"/>
                  </a:schemeClr>
                </a:solidFill>
              </a:rPr>
              <a:t>https://bokcenter.harvard.edu/</a:t>
            </a:r>
          </a:p>
        </p:txBody>
      </p:sp>
      <p:sp>
        <p:nvSpPr>
          <p:cNvPr id="3" name="Content Placeholder 2"/>
          <p:cNvSpPr>
            <a:spLocks noGrp="1"/>
          </p:cNvSpPr>
          <p:nvPr>
            <p:ph sz="half" idx="1"/>
          </p:nvPr>
        </p:nvSpPr>
        <p:spPr>
          <a:xfrm>
            <a:off x="381000" y="3733800"/>
            <a:ext cx="7162800" cy="2933700"/>
          </a:xfrm>
          <a:ln>
            <a:solidFill>
              <a:schemeClr val="accent1"/>
            </a:solidFill>
          </a:ln>
        </p:spPr>
        <p:txBody>
          <a:bodyPr>
            <a:normAutofit/>
          </a:bodyPr>
          <a:lstStyle/>
          <a:p>
            <a:pPr marL="0" indent="0">
              <a:buNone/>
            </a:pPr>
            <a:r>
              <a:rPr lang="en-US" sz="2400" dirty="0"/>
              <a:t>A</a:t>
            </a:r>
            <a:r>
              <a:rPr lang="en-US" sz="2400" dirty="0" smtClean="0"/>
              <a:t> word of caution…</a:t>
            </a:r>
          </a:p>
          <a:p>
            <a:pPr marL="0" indent="0">
              <a:buNone/>
            </a:pPr>
            <a:r>
              <a:rPr lang="en-US" sz="2400" dirty="0"/>
              <a:t>I</a:t>
            </a:r>
            <a:r>
              <a:rPr lang="en-US" sz="2400" dirty="0" smtClean="0"/>
              <a:t>mplementing </a:t>
            </a:r>
            <a:r>
              <a:rPr lang="en-US" sz="2400" dirty="0"/>
              <a:t>a class lecture </a:t>
            </a:r>
            <a:r>
              <a:rPr lang="en-US" sz="2400" dirty="0" smtClean="0"/>
              <a:t>plan which </a:t>
            </a:r>
            <a:r>
              <a:rPr lang="en-US" sz="2400" dirty="0"/>
              <a:t>removes </a:t>
            </a:r>
            <a:r>
              <a:rPr lang="en-US" sz="2400" dirty="0" smtClean="0"/>
              <a:t>a lot </a:t>
            </a:r>
            <a:r>
              <a:rPr lang="en-US" sz="2400" dirty="0"/>
              <a:t>of the </a:t>
            </a:r>
            <a:r>
              <a:rPr lang="en-US" sz="2400" dirty="0" smtClean="0"/>
              <a:t>lecturing needs </a:t>
            </a:r>
            <a:r>
              <a:rPr lang="en-US" sz="2400" dirty="0"/>
              <a:t>to be done carefully. </a:t>
            </a:r>
            <a:r>
              <a:rPr lang="en-US" sz="2400" dirty="0" smtClean="0"/>
              <a:t>Students have to </a:t>
            </a:r>
            <a:r>
              <a:rPr lang="en-US" sz="2400" dirty="0"/>
              <a:t>do more work on their </a:t>
            </a:r>
            <a:r>
              <a:rPr lang="en-US" sz="2400" dirty="0" smtClean="0"/>
              <a:t>own </a:t>
            </a:r>
            <a:r>
              <a:rPr lang="en-US" sz="2400" dirty="0"/>
              <a:t>before class, to make the flipped </a:t>
            </a:r>
            <a:r>
              <a:rPr lang="en-US" sz="2400" dirty="0" smtClean="0"/>
              <a:t>classroom work, so </a:t>
            </a:r>
            <a:r>
              <a:rPr lang="en-US" sz="2400" dirty="0"/>
              <a:t>it has to be explained carefully </a:t>
            </a:r>
            <a:r>
              <a:rPr lang="en-US" sz="2400" dirty="0" smtClean="0"/>
              <a:t>so students </a:t>
            </a:r>
            <a:r>
              <a:rPr lang="en-US" sz="2400" dirty="0"/>
              <a:t>don't resent the added, </a:t>
            </a:r>
            <a:r>
              <a:rPr lang="en-US" sz="2400" dirty="0" smtClean="0"/>
              <a:t>“before class” </a:t>
            </a:r>
            <a:r>
              <a:rPr lang="en-US" sz="2400" dirty="0"/>
              <a:t>effort. </a:t>
            </a:r>
            <a:endParaRPr lang="en-US" sz="2200" dirty="0"/>
          </a:p>
          <a:p>
            <a:pPr marL="0" indent="0">
              <a:buNone/>
            </a:pPr>
            <a:endParaRPr lang="en-US" dirty="0"/>
          </a:p>
        </p:txBody>
      </p:sp>
      <p:pic>
        <p:nvPicPr>
          <p:cNvPr id="5" name="Picture 4" descr="Anglo-American University - Picture of Prague, Bohem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60943"/>
            <a:ext cx="356995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17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762000"/>
          </a:xfrm>
        </p:spPr>
        <p:txBody>
          <a:bodyPr>
            <a:normAutofit fontScale="90000"/>
          </a:bodyPr>
          <a:lstStyle/>
          <a:p>
            <a:pPr algn="ctr"/>
            <a:r>
              <a:rPr lang="en-US" dirty="0" smtClean="0"/>
              <a:t>Benefits of the Flipped Classroom</a:t>
            </a:r>
            <a:endParaRPr lang="en-US" dirty="0"/>
          </a:p>
        </p:txBody>
      </p:sp>
      <p:sp>
        <p:nvSpPr>
          <p:cNvPr id="3" name="Content Placeholder 2"/>
          <p:cNvSpPr>
            <a:spLocks noGrp="1"/>
          </p:cNvSpPr>
          <p:nvPr>
            <p:ph sz="half" idx="1"/>
          </p:nvPr>
        </p:nvSpPr>
        <p:spPr>
          <a:xfrm>
            <a:off x="685800" y="1447800"/>
            <a:ext cx="6705600" cy="4953000"/>
          </a:xfrm>
        </p:spPr>
        <p:txBody>
          <a:bodyPr>
            <a:normAutofit fontScale="92500"/>
          </a:bodyPr>
          <a:lstStyle/>
          <a:p>
            <a:r>
              <a:rPr lang="en-US" sz="2200" dirty="0" smtClean="0"/>
              <a:t>it's </a:t>
            </a:r>
            <a:r>
              <a:rPr lang="en-US" sz="2200" dirty="0"/>
              <a:t>flexible</a:t>
            </a:r>
          </a:p>
          <a:p>
            <a:r>
              <a:rPr lang="en-US" sz="2200" dirty="0"/>
              <a:t>students can learn at their own pace</a:t>
            </a:r>
          </a:p>
          <a:p>
            <a:r>
              <a:rPr lang="en-US" sz="2200" dirty="0"/>
              <a:t>students take responsibility for their learning</a:t>
            </a:r>
          </a:p>
          <a:p>
            <a:r>
              <a:rPr lang="en-US" sz="2200" dirty="0"/>
              <a:t>students learn </a:t>
            </a:r>
            <a:r>
              <a:rPr lang="en-US" sz="2200" dirty="0" smtClean="0"/>
              <a:t>first rather </a:t>
            </a:r>
            <a:r>
              <a:rPr lang="en-US" sz="2200" dirty="0"/>
              <a:t>than encounter material in class</a:t>
            </a:r>
          </a:p>
          <a:p>
            <a:r>
              <a:rPr lang="en-US" sz="2200" dirty="0"/>
              <a:t>there are more opportunities </a:t>
            </a:r>
            <a:r>
              <a:rPr lang="en-US" sz="2200" dirty="0" smtClean="0"/>
              <a:t>for higher level learning</a:t>
            </a:r>
          </a:p>
          <a:p>
            <a:r>
              <a:rPr lang="en-US" sz="2200" dirty="0" smtClean="0"/>
              <a:t>it </a:t>
            </a:r>
            <a:r>
              <a:rPr lang="en-US" sz="2200" dirty="0"/>
              <a:t>does not waste time transferring information to students when that information is available to them in books or online </a:t>
            </a:r>
            <a:r>
              <a:rPr lang="en-US" sz="2200" dirty="0" smtClean="0"/>
              <a:t>(Eric Mazur, 2009)</a:t>
            </a:r>
            <a:endParaRPr lang="en-US" sz="2200" dirty="0"/>
          </a:p>
          <a:p>
            <a:r>
              <a:rPr lang="en-US" sz="2200" dirty="0"/>
              <a:t>instructors </a:t>
            </a:r>
            <a:r>
              <a:rPr lang="en-US" sz="2200" dirty="0" smtClean="0"/>
              <a:t>work </a:t>
            </a:r>
            <a:r>
              <a:rPr lang="en-US" sz="2200" dirty="0"/>
              <a:t>more closely with students, getting to know students better and providing better assistance</a:t>
            </a:r>
          </a:p>
          <a:p>
            <a:r>
              <a:rPr lang="en-US" sz="2200" dirty="0"/>
              <a:t>increased collaboration between students</a:t>
            </a:r>
          </a:p>
        </p:txBody>
      </p:sp>
    </p:spTree>
    <p:extLst>
      <p:ext uri="{BB962C8B-B14F-4D97-AF65-F5344CB8AC3E}">
        <p14:creationId xmlns:p14="http://schemas.microsoft.com/office/powerpoint/2010/main" val="2224150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0"/>
            <a:ext cx="6347713" cy="762000"/>
          </a:xfrm>
        </p:spPr>
        <p:txBody>
          <a:bodyPr>
            <a:normAutofit/>
          </a:bodyPr>
          <a:lstStyle/>
          <a:p>
            <a:pPr algn="ctr"/>
            <a:r>
              <a:rPr lang="en-US" sz="3800" dirty="0" smtClean="0"/>
              <a:t>Workshop Outline</a:t>
            </a:r>
            <a:endParaRPr lang="cs-CZ" sz="3800" dirty="0"/>
          </a:p>
        </p:txBody>
      </p:sp>
      <p:sp>
        <p:nvSpPr>
          <p:cNvPr id="3" name="Content Placeholder 2"/>
          <p:cNvSpPr>
            <a:spLocks noGrp="1"/>
          </p:cNvSpPr>
          <p:nvPr>
            <p:ph idx="1"/>
          </p:nvPr>
        </p:nvSpPr>
        <p:spPr>
          <a:xfrm>
            <a:off x="609599" y="1295400"/>
            <a:ext cx="6934201" cy="5334000"/>
          </a:xfrm>
        </p:spPr>
        <p:txBody>
          <a:bodyPr>
            <a:normAutofit/>
          </a:bodyPr>
          <a:lstStyle/>
          <a:p>
            <a:pPr marL="0" indent="0">
              <a:buNone/>
            </a:pPr>
            <a:endParaRPr lang="en-US" sz="2000" dirty="0" smtClean="0">
              <a:solidFill>
                <a:srgbClr val="C00000"/>
              </a:solidFill>
            </a:endParaRPr>
          </a:p>
          <a:p>
            <a:pPr marL="0" indent="0">
              <a:buNone/>
            </a:pPr>
            <a:endParaRPr lang="en-US" sz="600" dirty="0" smtClean="0"/>
          </a:p>
          <a:p>
            <a:r>
              <a:rPr lang="en-US" sz="2400" dirty="0" smtClean="0">
                <a:solidFill>
                  <a:schemeClr val="bg1">
                    <a:lumMod val="50000"/>
                  </a:schemeClr>
                </a:solidFill>
              </a:rPr>
              <a:t>Paired discussions: Why use active learning?</a:t>
            </a:r>
          </a:p>
          <a:p>
            <a:r>
              <a:rPr lang="en-US" sz="2400" dirty="0" smtClean="0">
                <a:solidFill>
                  <a:schemeClr val="bg1">
                    <a:lumMod val="50000"/>
                  </a:schemeClr>
                </a:solidFill>
              </a:rPr>
              <a:t>Large group: Share ideas</a:t>
            </a:r>
          </a:p>
          <a:p>
            <a:r>
              <a:rPr lang="en-US" sz="2400" dirty="0" smtClean="0">
                <a:solidFill>
                  <a:schemeClr val="bg1">
                    <a:lumMod val="50000"/>
                  </a:schemeClr>
                </a:solidFill>
              </a:rPr>
              <a:t>Presentation: What research data indicate about the efficacy of active learning methods</a:t>
            </a:r>
          </a:p>
          <a:p>
            <a:r>
              <a:rPr lang="en-US" sz="2400" dirty="0" smtClean="0">
                <a:solidFill>
                  <a:schemeClr val="bg1">
                    <a:lumMod val="50000"/>
                  </a:schemeClr>
                </a:solidFill>
              </a:rPr>
              <a:t>10 pedagogical methods for active learning</a:t>
            </a:r>
          </a:p>
          <a:p>
            <a:r>
              <a:rPr lang="en-US" sz="2400" dirty="0" smtClean="0">
                <a:solidFill>
                  <a:schemeClr val="bg1">
                    <a:lumMod val="50000"/>
                  </a:schemeClr>
                </a:solidFill>
              </a:rPr>
              <a:t>The Flipped Classroom</a:t>
            </a:r>
          </a:p>
          <a:p>
            <a:pPr marL="0" indent="0">
              <a:buNone/>
            </a:pPr>
            <a:endParaRPr lang="en-US" sz="2400" dirty="0" smtClean="0">
              <a:solidFill>
                <a:schemeClr val="bg1">
                  <a:lumMod val="50000"/>
                </a:schemeClr>
              </a:solidFill>
            </a:endParaRPr>
          </a:p>
          <a:p>
            <a:r>
              <a:rPr lang="en-US" sz="2400" dirty="0" smtClean="0"/>
              <a:t>Any further questions before we fill out       the workshop feedback forms?</a:t>
            </a:r>
          </a:p>
          <a:p>
            <a:endParaRPr lang="en-US" sz="2400" dirty="0"/>
          </a:p>
        </p:txBody>
      </p:sp>
    </p:spTree>
    <p:extLst>
      <p:ext uri="{BB962C8B-B14F-4D97-AF65-F5344CB8AC3E}">
        <p14:creationId xmlns:p14="http://schemas.microsoft.com/office/powerpoint/2010/main" val="3215602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BA232-4E29-EC4F-AAD0-07C77F008B9D}"/>
              </a:ext>
            </a:extLst>
          </p:cNvPr>
          <p:cNvSpPr>
            <a:spLocks noGrp="1"/>
          </p:cNvSpPr>
          <p:nvPr>
            <p:ph type="title"/>
          </p:nvPr>
        </p:nvSpPr>
        <p:spPr/>
        <p:txBody>
          <a:bodyPr/>
          <a:lstStyle/>
          <a:p>
            <a:r>
              <a:rPr lang="en-US" dirty="0" smtClean="0"/>
              <a:t>Workshop Feedback Form</a:t>
            </a:r>
            <a:endParaRPr lang="en-US" dirty="0"/>
          </a:p>
        </p:txBody>
      </p:sp>
      <p:sp>
        <p:nvSpPr>
          <p:cNvPr id="3" name="Content Placeholder 2">
            <a:extLst>
              <a:ext uri="{FF2B5EF4-FFF2-40B4-BE49-F238E27FC236}">
                <a16:creationId xmlns:a16="http://schemas.microsoft.com/office/drawing/2014/main" xmlns="" id="{A68BE706-9D1B-5E46-AC14-E5AF85A820AF}"/>
              </a:ext>
            </a:extLst>
          </p:cNvPr>
          <p:cNvSpPr>
            <a:spLocks noGrp="1"/>
          </p:cNvSpPr>
          <p:nvPr>
            <p:ph idx="1"/>
          </p:nvPr>
        </p:nvSpPr>
        <p:spPr>
          <a:xfrm>
            <a:off x="609599" y="1524000"/>
            <a:ext cx="6347714" cy="5105400"/>
          </a:xfrm>
        </p:spPr>
        <p:txBody>
          <a:bodyPr>
            <a:normAutofit/>
          </a:bodyPr>
          <a:lstStyle/>
          <a:p>
            <a:pPr marL="0" indent="0">
              <a:buNone/>
            </a:pPr>
            <a:r>
              <a:rPr lang="en-US" sz="2400" dirty="0" smtClean="0"/>
              <a:t>Please fill this out, to help CTL in future…</a:t>
            </a:r>
          </a:p>
          <a:p>
            <a:pPr marL="0" indent="0">
              <a:buNone/>
            </a:pPr>
            <a:endParaRPr lang="en-US" sz="2400" dirty="0" smtClean="0"/>
          </a:p>
          <a:p>
            <a:r>
              <a:rPr lang="en-US" sz="2400" dirty="0" smtClean="0"/>
              <a:t>To facilitate effective workshops in the future, please fill out the workshop feedback form (one page) either here in the room today or online, by filling in the form and emailing it to me personally</a:t>
            </a:r>
            <a:endParaRPr lang="en-US" sz="2400" dirty="0" smtClean="0">
              <a:hlinkClick r:id="rId2"/>
            </a:endParaRPr>
          </a:p>
          <a:p>
            <a:pPr marL="0" indent="0" algn="ctr">
              <a:buNone/>
            </a:pPr>
            <a:r>
              <a:rPr lang="en-US" sz="2400" dirty="0" smtClean="0">
                <a:hlinkClick r:id="rId2"/>
              </a:rPr>
              <a:t>Angel.Hoekstra@aauni.edu</a:t>
            </a:r>
            <a:endParaRPr lang="en-US" sz="2400" dirty="0" smtClean="0"/>
          </a:p>
          <a:p>
            <a:endParaRPr lang="en-US" sz="2400" dirty="0"/>
          </a:p>
          <a:p>
            <a:r>
              <a:rPr lang="en-US" sz="2400" dirty="0" smtClean="0"/>
              <a:t>Idea for future workshop topics are especially encouraged! Thanks </a:t>
            </a:r>
            <a:r>
              <a:rPr lang="en-US" sz="2400" dirty="0" smtClean="0">
                <a:sym typeface="Wingdings" panose="05000000000000000000" pitchFamily="2" charset="2"/>
              </a:rPr>
              <a:t></a:t>
            </a:r>
            <a:endParaRPr lang="en-US" sz="2000" dirty="0"/>
          </a:p>
          <a:p>
            <a:pPr marL="457200" lvl="1" indent="0">
              <a:buNone/>
            </a:pPr>
            <a:endParaRPr lang="en-US" dirty="0"/>
          </a:p>
        </p:txBody>
      </p:sp>
    </p:spTree>
    <p:extLst>
      <p:ext uri="{BB962C8B-B14F-4D97-AF65-F5344CB8AC3E}">
        <p14:creationId xmlns:p14="http://schemas.microsoft.com/office/powerpoint/2010/main" val="1241250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806064"/>
            <a:ext cx="6347714" cy="566738"/>
          </a:xfrm>
        </p:spPr>
        <p:txBody>
          <a:bodyPr>
            <a:normAutofit/>
          </a:bodyPr>
          <a:lstStyle/>
          <a:p>
            <a:pPr algn="ctr"/>
            <a:r>
              <a:rPr lang="en-US" sz="2600" dirty="0">
                <a:solidFill>
                  <a:schemeClr val="accent2">
                    <a:lumMod val="75000"/>
                  </a:schemeClr>
                </a:solidFill>
              </a:rPr>
              <a:t>Thank you for attending!</a:t>
            </a:r>
          </a:p>
        </p:txBody>
      </p:sp>
      <p:sp>
        <p:nvSpPr>
          <p:cNvPr id="4" name="Text Placeholder 3"/>
          <p:cNvSpPr>
            <a:spLocks noGrp="1"/>
          </p:cNvSpPr>
          <p:nvPr>
            <p:ph type="body" sz="half" idx="2"/>
          </p:nvPr>
        </p:nvSpPr>
        <p:spPr>
          <a:xfrm>
            <a:off x="609599" y="5562600"/>
            <a:ext cx="6347714" cy="1143000"/>
          </a:xfrm>
        </p:spPr>
        <p:txBody>
          <a:bodyPr>
            <a:normAutofit/>
          </a:bodyPr>
          <a:lstStyle/>
          <a:p>
            <a:pPr algn="ctr"/>
            <a:r>
              <a:rPr lang="en-US" sz="2200" b="1" dirty="0" smtClean="0">
                <a:solidFill>
                  <a:schemeClr val="tx1"/>
                </a:solidFill>
                <a:hlinkClick r:id="rId2"/>
              </a:rPr>
              <a:t>Angel.Hoekstra@aauni.edu</a:t>
            </a:r>
            <a:endParaRPr lang="en-US" sz="2200" b="1" dirty="0">
              <a:solidFill>
                <a:schemeClr val="tx1"/>
              </a:solidFill>
            </a:endParaRPr>
          </a:p>
          <a:p>
            <a:pPr algn="ctr"/>
            <a:endParaRPr lang="en-US" sz="2400" dirty="0"/>
          </a:p>
        </p:txBody>
      </p:sp>
      <p:pic>
        <p:nvPicPr>
          <p:cNvPr id="6" name="Picture 7" descr="Image result for image AAU Prague"/>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562" r="3562"/>
          <a:stretch>
            <a:fillRect/>
          </a:stretch>
        </p:blipFill>
        <p:spPr bwMode="auto">
          <a:xfrm>
            <a:off x="838199" y="838201"/>
            <a:ext cx="6143951" cy="372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nglo-American University – Medi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1075" y="1066800"/>
            <a:ext cx="2251075" cy="225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6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0" y="5334000"/>
            <a:ext cx="7924800" cy="1228812"/>
          </a:xfrm>
          <a:prstGeom prst="rect">
            <a:avLst/>
          </a:prstGeom>
          <a:noFill/>
          <a:ln w="9525" cap="flat" cmpd="sng">
            <a:noFill/>
            <a:prstDash val="solid"/>
            <a:round/>
            <a:headEnd type="none" w="sm" len="sm"/>
            <a:tailEnd type="none" w="sm" len="sm"/>
          </a:ln>
        </p:spPr>
        <p:txBody>
          <a:bodyPr spcFirstLastPara="1" vert="horz" wrap="square" lIns="68569" tIns="68569" rIns="68569" bIns="68569" rtlCol="0" anchor="ctr" anchorCtr="0">
            <a:noAutofit/>
          </a:bodyPr>
          <a:lstStyle/>
          <a:p>
            <a:r>
              <a:rPr lang="en-US" sz="2700" dirty="0"/>
              <a:t>“Around the table” - Introductions </a:t>
            </a:r>
            <a:br>
              <a:rPr lang="en-US" sz="2700" dirty="0"/>
            </a:br>
            <a:r>
              <a:rPr lang="en-US" sz="2550" dirty="0">
                <a:solidFill>
                  <a:schemeClr val="tx1">
                    <a:lumMod val="75000"/>
                    <a:lumOff val="25000"/>
                  </a:schemeClr>
                </a:solidFill>
              </a:rPr>
              <a:t>Name, Course/s you teach at AAU</a:t>
            </a:r>
            <a:endParaRPr dirty="0">
              <a:solidFill>
                <a:schemeClr val="tx1">
                  <a:lumMod val="75000"/>
                  <a:lumOff val="25000"/>
                </a:schemeClr>
              </a:solidFill>
            </a:endParaRPr>
          </a:p>
        </p:txBody>
      </p:sp>
      <p:pic>
        <p:nvPicPr>
          <p:cNvPr id="107" name="Google Shape;107;p3" descr="Faculty gather virtually for Conversations with Colleagues – On Teaching  and Learning @ Georgia Tech"/>
          <p:cNvPicPr preferRelativeResize="0"/>
          <p:nvPr/>
        </p:nvPicPr>
        <p:blipFill rotWithShape="1">
          <a:blip r:embed="rId3">
            <a:alphaModFix/>
          </a:blip>
          <a:srcRect/>
          <a:stretch/>
        </p:blipFill>
        <p:spPr>
          <a:xfrm>
            <a:off x="1248961" y="1447800"/>
            <a:ext cx="5837639" cy="3819015"/>
          </a:xfrm>
          <a:prstGeom prst="rect">
            <a:avLst/>
          </a:prstGeom>
          <a:noFill/>
          <a:ln>
            <a:solidFill>
              <a:schemeClr val="tx1"/>
            </a:solidFill>
          </a:ln>
        </p:spPr>
      </p:pic>
      <p:sp>
        <p:nvSpPr>
          <p:cNvPr id="2" name="TextBox 1"/>
          <p:cNvSpPr txBox="1"/>
          <p:nvPr/>
        </p:nvSpPr>
        <p:spPr>
          <a:xfrm>
            <a:off x="1248961" y="914400"/>
            <a:ext cx="5837639" cy="430887"/>
          </a:xfrm>
          <a:prstGeom prst="rect">
            <a:avLst/>
          </a:prstGeom>
          <a:noFill/>
        </p:spPr>
        <p:txBody>
          <a:bodyPr wrap="square" rtlCol="0">
            <a:spAutoFit/>
          </a:bodyPr>
          <a:lstStyle/>
          <a:p>
            <a:pPr algn="ctr"/>
            <a:r>
              <a:rPr lang="en-US" sz="2200" dirty="0" smtClean="0"/>
              <a:t>CTL Pedagogical Training Events - 2024-25</a:t>
            </a:r>
            <a:endParaRPr lang="en-US" sz="2200" dirty="0"/>
          </a:p>
        </p:txBody>
      </p:sp>
    </p:spTree>
    <p:extLst>
      <p:ext uri="{BB962C8B-B14F-4D97-AF65-F5344CB8AC3E}">
        <p14:creationId xmlns:p14="http://schemas.microsoft.com/office/powerpoint/2010/main" val="2365581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289929" y="1055077"/>
            <a:ext cx="6315823" cy="1146559"/>
          </a:xfrm>
          <a:prstGeom prst="rect">
            <a:avLst/>
          </a:prstGeom>
          <a:ln>
            <a:noFill/>
          </a:ln>
        </p:spPr>
        <p:txBody>
          <a:bodyPr spcFirstLastPara="1" vert="horz" wrap="square" lIns="91425" tIns="91425" rIns="91425" bIns="91425" rtlCol="0" anchor="ctr" anchorCtr="0">
            <a:noAutofit/>
          </a:bodyPr>
          <a:lstStyle/>
          <a:p>
            <a:r>
              <a:rPr lang="en" sz="2550" dirty="0"/>
              <a:t>AAU Center for Teaching &amp; Learning</a:t>
            </a:r>
            <a:br>
              <a:rPr lang="en" sz="2550" dirty="0"/>
            </a:br>
            <a:r>
              <a:rPr lang="en" sz="2400" dirty="0"/>
              <a:t>Professional Development Activities: Fall 2024</a:t>
            </a:r>
            <a:endParaRPr sz="2400" b="1" dirty="0">
              <a:solidFill>
                <a:srgbClr val="C00000"/>
              </a:solidFill>
            </a:endParaRPr>
          </a:p>
        </p:txBody>
      </p:sp>
      <p:sp>
        <p:nvSpPr>
          <p:cNvPr id="112" name="Google Shape;112;p21"/>
          <p:cNvSpPr txBox="1"/>
          <p:nvPr/>
        </p:nvSpPr>
        <p:spPr>
          <a:xfrm>
            <a:off x="289928" y="2201635"/>
            <a:ext cx="8761544" cy="3701144"/>
          </a:xfrm>
          <a:prstGeom prst="rect">
            <a:avLst/>
          </a:prstGeom>
          <a:noFill/>
          <a:ln>
            <a:noFill/>
          </a:ln>
        </p:spPr>
        <p:txBody>
          <a:bodyPr spcFirstLastPara="1" wrap="square" lIns="91425" tIns="91425" rIns="91425" bIns="91425" anchor="t" anchorCtr="0">
            <a:noAutofit/>
          </a:bodyPr>
          <a:lstStyle/>
          <a:p>
            <a:pPr algn="ctr"/>
            <a:r>
              <a:rPr lang="en-US" sz="2400" b="1" u="sng" dirty="0"/>
              <a:t>Faculty</a:t>
            </a:r>
            <a:r>
              <a:rPr lang="en" sz="2400" b="1" u="sng" dirty="0"/>
              <a:t> Workshop</a:t>
            </a:r>
          </a:p>
          <a:p>
            <a:pPr algn="ctr"/>
            <a:endParaRPr lang="en" sz="600" b="1" dirty="0"/>
          </a:p>
          <a:p>
            <a:pPr algn="ctr"/>
            <a:r>
              <a:rPr lang="en-US" sz="2700" b="1" dirty="0">
                <a:solidFill>
                  <a:srgbClr val="C00000"/>
                </a:solidFill>
              </a:rPr>
              <a:t>From basic strategies to the flipped classroom: </a:t>
            </a:r>
          </a:p>
          <a:p>
            <a:pPr algn="ctr"/>
            <a:r>
              <a:rPr lang="en-US" sz="2700" b="1" dirty="0">
                <a:solidFill>
                  <a:srgbClr val="C00000"/>
                </a:solidFill>
              </a:rPr>
              <a:t>How can I support active learning?</a:t>
            </a:r>
            <a:endParaRPr lang="en-US" sz="900" dirty="0"/>
          </a:p>
          <a:p>
            <a:pPr algn="ctr"/>
            <a:r>
              <a:rPr lang="en-US" sz="2100" b="1" dirty="0"/>
              <a:t>Tuesday, Dec. 3 – 14:00 to 15:00</a:t>
            </a:r>
          </a:p>
          <a:p>
            <a:pPr algn="ctr"/>
            <a:r>
              <a:rPr lang="en" sz="2100" b="1" dirty="0"/>
              <a:t>C</a:t>
            </a:r>
            <a:r>
              <a:rPr lang="en-US" sz="2100" b="1" dirty="0"/>
              <a:t>o</a:t>
            </a:r>
            <a:r>
              <a:rPr lang="en" sz="2100" b="1" dirty="0"/>
              <a:t>ncurrent Session: Room 2.04 &amp; online</a:t>
            </a:r>
          </a:p>
          <a:p>
            <a:pPr algn="ctr"/>
            <a:endParaRPr lang="en" sz="900" b="1" dirty="0"/>
          </a:p>
          <a:p>
            <a:pPr algn="ctr"/>
            <a:endParaRPr lang="en" sz="900" b="1" dirty="0"/>
          </a:p>
          <a:p>
            <a:pPr algn="ctr"/>
            <a:r>
              <a:rPr lang="en-US" sz="1650" dirty="0"/>
              <a:t>This session offers ideas for in-class activities to be implemented in Spring 2025.</a:t>
            </a:r>
            <a:endParaRPr lang="en" sz="2100" dirty="0"/>
          </a:p>
          <a:p>
            <a:pPr algn="ctr"/>
            <a:r>
              <a:rPr lang="en" sz="1650" dirty="0"/>
              <a:t>If you have a topic/title you would like to see a CTL workshop on, </a:t>
            </a:r>
          </a:p>
          <a:p>
            <a:pPr algn="ctr"/>
            <a:r>
              <a:rPr lang="en" sz="1650" dirty="0"/>
              <a:t>please email me at </a:t>
            </a:r>
            <a:r>
              <a:rPr lang="en" sz="1650" dirty="0">
                <a:hlinkClick r:id="rId3"/>
              </a:rPr>
              <a:t>Angel.Hoekstra@aauni.edu</a:t>
            </a:r>
            <a:endParaRPr lang="en" sz="1650" dirty="0">
              <a:sym typeface="Wingdings" panose="05000000000000000000" pitchFamily="2" charset="2"/>
            </a:endParaRPr>
          </a:p>
          <a:p>
            <a:pPr algn="ctr"/>
            <a:r>
              <a:rPr lang="en" sz="1650" dirty="0"/>
              <a:t>Angel Hoekstra, Director, Center for Teaching &amp; Learning</a:t>
            </a:r>
          </a:p>
          <a:p>
            <a:pPr algn="ctr"/>
            <a:endParaRPr lang="en" sz="1650" dirty="0"/>
          </a:p>
          <a:p>
            <a:pPr algn="ctr"/>
            <a:endParaRPr lang="en" sz="1650" dirty="0"/>
          </a:p>
        </p:txBody>
      </p:sp>
      <p:pic>
        <p:nvPicPr>
          <p:cNvPr id="113" name="Google Shape;113;p21"/>
          <p:cNvPicPr preferRelativeResize="0"/>
          <p:nvPr/>
        </p:nvPicPr>
        <p:blipFill>
          <a:blip r:embed="rId4">
            <a:alphaModFix/>
          </a:blip>
          <a:stretch>
            <a:fillRect/>
          </a:stretch>
        </p:blipFill>
        <p:spPr>
          <a:xfrm>
            <a:off x="6809016" y="1196553"/>
            <a:ext cx="2143297" cy="907112"/>
          </a:xfrm>
          <a:prstGeom prst="rect">
            <a:avLst/>
          </a:prstGeom>
          <a:noFill/>
          <a:ln>
            <a:noFill/>
          </a:ln>
        </p:spPr>
      </p:pic>
    </p:spTree>
    <p:extLst>
      <p:ext uri="{BB962C8B-B14F-4D97-AF65-F5344CB8AC3E}">
        <p14:creationId xmlns:p14="http://schemas.microsoft.com/office/powerpoint/2010/main" val="3889516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99042"/>
          </a:xfrm>
        </p:spPr>
        <p:txBody>
          <a:bodyPr>
            <a:normAutofit fontScale="90000"/>
          </a:bodyPr>
          <a:lstStyle/>
          <a:p>
            <a:pPr algn="ctr"/>
            <a:r>
              <a:rPr lang="en-US" dirty="0" smtClean="0"/>
              <a:t>AL 2024 Attendees</a:t>
            </a:r>
            <a:endParaRPr lang="en-US" dirty="0"/>
          </a:p>
        </p:txBody>
      </p:sp>
      <p:sp>
        <p:nvSpPr>
          <p:cNvPr id="3" name="Content Placeholder 2"/>
          <p:cNvSpPr>
            <a:spLocks noGrp="1"/>
          </p:cNvSpPr>
          <p:nvPr>
            <p:ph sz="half" idx="1"/>
          </p:nvPr>
        </p:nvSpPr>
        <p:spPr>
          <a:xfrm>
            <a:off x="628650" y="1766207"/>
            <a:ext cx="3886200" cy="3723765"/>
          </a:xfrm>
        </p:spPr>
        <p:txBody>
          <a:bodyPr/>
          <a:lstStyle/>
          <a:p>
            <a:pPr marL="0" indent="0">
              <a:buNone/>
            </a:pPr>
            <a:r>
              <a:rPr lang="en-US" dirty="0" smtClean="0"/>
              <a:t>In person</a:t>
            </a:r>
          </a:p>
          <a:p>
            <a:r>
              <a:rPr lang="en-US" dirty="0" smtClean="0"/>
              <a:t>Angel Hoekstra</a:t>
            </a:r>
          </a:p>
          <a:p>
            <a:r>
              <a:rPr lang="en-US" dirty="0" smtClean="0"/>
              <a:t>Richard </a:t>
            </a:r>
            <a:r>
              <a:rPr lang="en-US" dirty="0" err="1" smtClean="0"/>
              <a:t>Olehla</a:t>
            </a:r>
            <a:endParaRPr lang="en-US" dirty="0"/>
          </a:p>
          <a:p>
            <a:r>
              <a:rPr lang="en-US" dirty="0" err="1" smtClean="0"/>
              <a:t>Ebru</a:t>
            </a:r>
            <a:r>
              <a:rPr lang="en-US" dirty="0" smtClean="0"/>
              <a:t> </a:t>
            </a:r>
            <a:r>
              <a:rPr lang="en-US" dirty="0" err="1" smtClean="0"/>
              <a:t>Akcasu</a:t>
            </a:r>
            <a:endParaRPr lang="en-US" dirty="0" smtClean="0"/>
          </a:p>
          <a:p>
            <a:r>
              <a:rPr lang="en-US" dirty="0" smtClean="0"/>
              <a:t>Steve Borg</a:t>
            </a:r>
          </a:p>
          <a:p>
            <a:r>
              <a:rPr lang="en-US" dirty="0" err="1" smtClean="0"/>
              <a:t>Radka</a:t>
            </a:r>
            <a:r>
              <a:rPr lang="en-US" dirty="0" smtClean="0"/>
              <a:t> </a:t>
            </a:r>
            <a:r>
              <a:rPr lang="en-US" dirty="0" err="1" smtClean="0"/>
              <a:t>Havlova</a:t>
            </a:r>
            <a:endParaRPr lang="en-US" dirty="0" smtClean="0"/>
          </a:p>
          <a:p>
            <a:r>
              <a:rPr lang="en-US" dirty="0"/>
              <a:t>Vera </a:t>
            </a:r>
            <a:r>
              <a:rPr lang="en-US" dirty="0" err="1"/>
              <a:t>Jerabkova</a:t>
            </a:r>
            <a:endParaRPr lang="en-US" dirty="0"/>
          </a:p>
          <a:p>
            <a:pPr marL="0" indent="0">
              <a:buNone/>
            </a:pPr>
            <a:endParaRPr lang="en-US" dirty="0" smtClean="0"/>
          </a:p>
        </p:txBody>
      </p:sp>
      <p:sp>
        <p:nvSpPr>
          <p:cNvPr id="4" name="Content Placeholder 3"/>
          <p:cNvSpPr>
            <a:spLocks noGrp="1"/>
          </p:cNvSpPr>
          <p:nvPr>
            <p:ph sz="half" idx="2"/>
          </p:nvPr>
        </p:nvSpPr>
        <p:spPr>
          <a:xfrm>
            <a:off x="4629150" y="1766207"/>
            <a:ext cx="3886200" cy="3723765"/>
          </a:xfrm>
        </p:spPr>
        <p:txBody>
          <a:bodyPr/>
          <a:lstStyle/>
          <a:p>
            <a:pPr marL="0" indent="0">
              <a:buNone/>
            </a:pPr>
            <a:r>
              <a:rPr lang="en-US" dirty="0" smtClean="0"/>
              <a:t>Online</a:t>
            </a:r>
          </a:p>
          <a:p>
            <a:r>
              <a:rPr lang="en-US" dirty="0" smtClean="0"/>
              <a:t>Dan </a:t>
            </a:r>
            <a:r>
              <a:rPr lang="en-US" dirty="0" err="1" smtClean="0"/>
              <a:t>Padolsky</a:t>
            </a:r>
            <a:endParaRPr lang="en-US" dirty="0" smtClean="0"/>
          </a:p>
          <a:p>
            <a:r>
              <a:rPr lang="en-US" dirty="0" smtClean="0"/>
              <a:t>Jakub Drabik</a:t>
            </a:r>
          </a:p>
          <a:p>
            <a:endParaRPr lang="en-US" dirty="0"/>
          </a:p>
        </p:txBody>
      </p:sp>
      <p:sp>
        <p:nvSpPr>
          <p:cNvPr id="5" name="TextBox 4"/>
          <p:cNvSpPr txBox="1"/>
          <p:nvPr/>
        </p:nvSpPr>
        <p:spPr>
          <a:xfrm>
            <a:off x="4629150" y="3393622"/>
            <a:ext cx="3303814" cy="1131079"/>
          </a:xfrm>
          <a:prstGeom prst="rect">
            <a:avLst/>
          </a:prstGeom>
          <a:noFill/>
          <a:ln>
            <a:solidFill>
              <a:schemeClr val="accent1"/>
            </a:solidFill>
          </a:ln>
        </p:spPr>
        <p:txBody>
          <a:bodyPr wrap="square" rtlCol="0">
            <a:spAutoFit/>
          </a:bodyPr>
          <a:lstStyle/>
          <a:p>
            <a:r>
              <a:rPr lang="en-US" sz="1350" dirty="0"/>
              <a:t>Request for video link after</a:t>
            </a:r>
            <a:r>
              <a:rPr lang="en-US" sz="1350" dirty="0"/>
              <a:t>:  </a:t>
            </a:r>
            <a:endParaRPr lang="en-US" sz="1350" dirty="0"/>
          </a:p>
          <a:p>
            <a:r>
              <a:rPr lang="en-US" sz="1350" dirty="0"/>
              <a:t>Ariel </a:t>
            </a:r>
            <a:r>
              <a:rPr lang="en-US" sz="1350" dirty="0" err="1"/>
              <a:t>Reichard</a:t>
            </a:r>
            <a:endParaRPr lang="en-US" sz="1350" dirty="0"/>
          </a:p>
          <a:p>
            <a:r>
              <a:rPr lang="en-US" sz="1350" dirty="0"/>
              <a:t>Vidhu </a:t>
            </a:r>
            <a:r>
              <a:rPr lang="en-US" sz="1350" dirty="0" err="1"/>
              <a:t>Maggu</a:t>
            </a:r>
            <a:endParaRPr lang="en-US" sz="1350" dirty="0"/>
          </a:p>
          <a:p>
            <a:r>
              <a:rPr lang="en-US" sz="1350" dirty="0">
                <a:hlinkClick r:id="rId2"/>
              </a:rPr>
              <a:t>kalinova304@seznam.cz</a:t>
            </a:r>
            <a:endParaRPr lang="en-US" sz="1350" dirty="0"/>
          </a:p>
          <a:p>
            <a:endParaRPr lang="en-US" sz="1350" dirty="0"/>
          </a:p>
        </p:txBody>
      </p:sp>
      <p:sp>
        <p:nvSpPr>
          <p:cNvPr id="6" name="TextBox 5"/>
          <p:cNvSpPr txBox="1"/>
          <p:nvPr/>
        </p:nvSpPr>
        <p:spPr>
          <a:xfrm>
            <a:off x="685800" y="5105400"/>
            <a:ext cx="6553200" cy="1200329"/>
          </a:xfrm>
          <a:prstGeom prst="rect">
            <a:avLst/>
          </a:prstGeom>
          <a:noFill/>
        </p:spPr>
        <p:txBody>
          <a:bodyPr wrap="square" rtlCol="0">
            <a:spAutoFit/>
          </a:bodyPr>
          <a:lstStyle/>
          <a:p>
            <a:r>
              <a:rPr lang="en-US" dirty="0" smtClean="0"/>
              <a:t>Video link for Teams:</a:t>
            </a:r>
          </a:p>
          <a:p>
            <a:endParaRPr lang="en-US" dirty="0"/>
          </a:p>
          <a:p>
            <a:endParaRPr lang="en-US" dirty="0" smtClean="0"/>
          </a:p>
          <a:p>
            <a:endParaRPr lang="en-US" dirty="0"/>
          </a:p>
        </p:txBody>
      </p:sp>
      <p:sp>
        <p:nvSpPr>
          <p:cNvPr id="7" name="Rectangle 1"/>
          <p:cNvSpPr>
            <a:spLocks noChangeArrowheads="1"/>
          </p:cNvSpPr>
          <p:nvPr/>
        </p:nvSpPr>
        <p:spPr bwMode="auto">
          <a:xfrm>
            <a:off x="533400" y="5722069"/>
            <a:ext cx="693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a:rPr>
              <a:t>From basic strategies to the flipped classroom_ How can I support active learning_-20241203_140731-Meeting Recording.mp4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645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1219200"/>
          </a:xfrm>
        </p:spPr>
        <p:txBody>
          <a:bodyPr>
            <a:normAutofit fontScale="90000"/>
          </a:bodyPr>
          <a:lstStyle/>
          <a:p>
            <a:r>
              <a:rPr lang="en-US" dirty="0"/>
              <a:t>Small Group Discussions: </a:t>
            </a:r>
            <a:r>
              <a:rPr lang="en-US" dirty="0" smtClean="0"/>
              <a:t>   </a:t>
            </a:r>
            <a:br>
              <a:rPr lang="en-US" dirty="0" smtClean="0"/>
            </a:br>
            <a:r>
              <a:rPr lang="en-US" dirty="0"/>
              <a:t> </a:t>
            </a:r>
            <a:r>
              <a:rPr lang="en-US" dirty="0" smtClean="0"/>
              <a:t>    What is </a:t>
            </a:r>
            <a:r>
              <a:rPr lang="en-US" i="1" dirty="0"/>
              <a:t>active</a:t>
            </a:r>
            <a:r>
              <a:rPr lang="en-US" dirty="0"/>
              <a:t> learning?</a:t>
            </a:r>
            <a:br>
              <a:rPr lang="en-US" dirty="0"/>
            </a:br>
            <a:endParaRPr lang="en-US" dirty="0"/>
          </a:p>
        </p:txBody>
      </p:sp>
      <p:sp>
        <p:nvSpPr>
          <p:cNvPr id="3" name="Content Placeholder 2"/>
          <p:cNvSpPr>
            <a:spLocks noGrp="1"/>
          </p:cNvSpPr>
          <p:nvPr>
            <p:ph idx="1"/>
          </p:nvPr>
        </p:nvSpPr>
        <p:spPr>
          <a:xfrm>
            <a:off x="354455" y="1828800"/>
            <a:ext cx="6858000" cy="4572000"/>
          </a:xfrm>
        </p:spPr>
        <p:txBody>
          <a:bodyPr>
            <a:noAutofit/>
          </a:bodyPr>
          <a:lstStyle/>
          <a:p>
            <a:pPr marL="0" indent="0">
              <a:buNone/>
            </a:pPr>
            <a:r>
              <a:rPr lang="en-US" sz="2400" b="1" dirty="0" smtClean="0"/>
              <a:t>In the classroom &amp; online in channels, please:</a:t>
            </a:r>
            <a:endParaRPr lang="en-US" sz="2400" b="1" dirty="0"/>
          </a:p>
          <a:p>
            <a:pPr marL="457200" lvl="1" indent="0">
              <a:buNone/>
            </a:pPr>
            <a:endParaRPr lang="en-US" sz="800" dirty="0" smtClean="0"/>
          </a:p>
          <a:p>
            <a:pPr lvl="1"/>
            <a:r>
              <a:rPr lang="en-US" sz="2400" dirty="0" smtClean="0"/>
              <a:t>Discuss together in pairs, 3 minutes:</a:t>
            </a:r>
            <a:endParaRPr lang="en-US" sz="2000" dirty="0" smtClean="0"/>
          </a:p>
          <a:p>
            <a:pPr marL="457200" lvl="1" indent="0">
              <a:buNone/>
            </a:pPr>
            <a:endParaRPr lang="en-US" sz="600" dirty="0" smtClean="0"/>
          </a:p>
          <a:p>
            <a:pPr marL="457200" lvl="1" indent="0">
              <a:buNone/>
            </a:pPr>
            <a:r>
              <a:rPr lang="en-US" sz="2400" dirty="0" smtClean="0"/>
              <a:t>What is active learning?  Does it mean that students are talking in class, rather than just listening (or taking notes)? Or is it more?</a:t>
            </a:r>
          </a:p>
          <a:p>
            <a:pPr marL="457200" lvl="1" indent="0">
              <a:buNone/>
            </a:pPr>
            <a:r>
              <a:rPr lang="en-US" sz="2400" dirty="0" smtClean="0"/>
              <a:t>Why do we want active learning in class?</a:t>
            </a:r>
          </a:p>
          <a:p>
            <a:pPr marL="457200" lvl="1" indent="0">
              <a:buNone/>
            </a:pPr>
            <a:r>
              <a:rPr lang="en-US" sz="2400" dirty="0"/>
              <a:t>F</a:t>
            </a:r>
            <a:r>
              <a:rPr lang="en-US" sz="2400" dirty="0" smtClean="0"/>
              <a:t>or what reasons do we want to support a learning environment characterized by active learning?</a:t>
            </a:r>
          </a:p>
          <a:p>
            <a:pPr marL="457200" lvl="1" indent="0">
              <a:buNone/>
            </a:pPr>
            <a:endParaRPr lang="en-US" sz="2200" dirty="0"/>
          </a:p>
        </p:txBody>
      </p:sp>
    </p:spTree>
    <p:extLst>
      <p:ext uri="{BB962C8B-B14F-4D97-AF65-F5344CB8AC3E}">
        <p14:creationId xmlns:p14="http://schemas.microsoft.com/office/powerpoint/2010/main" val="159245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5334000" cy="762000"/>
          </a:xfrm>
        </p:spPr>
        <p:txBody>
          <a:bodyPr>
            <a:normAutofit/>
          </a:bodyPr>
          <a:lstStyle/>
          <a:p>
            <a:r>
              <a:rPr lang="en-US" dirty="0" smtClean="0"/>
              <a:t>Why use active learning?</a:t>
            </a:r>
            <a:endParaRPr lang="cs-CZ" dirty="0"/>
          </a:p>
        </p:txBody>
      </p:sp>
      <p:sp>
        <p:nvSpPr>
          <p:cNvPr id="3" name="Content Placeholder 2"/>
          <p:cNvSpPr>
            <a:spLocks noGrp="1"/>
          </p:cNvSpPr>
          <p:nvPr>
            <p:ph idx="1"/>
          </p:nvPr>
        </p:nvSpPr>
        <p:spPr>
          <a:xfrm>
            <a:off x="228601" y="1143000"/>
            <a:ext cx="6290392" cy="5486400"/>
          </a:xfrm>
        </p:spPr>
        <p:txBody>
          <a:bodyPr>
            <a:normAutofit/>
          </a:bodyPr>
          <a:lstStyle/>
          <a:p>
            <a:pPr marL="0" indent="0">
              <a:buNone/>
            </a:pPr>
            <a:endParaRPr lang="en-US" sz="400" dirty="0" smtClean="0"/>
          </a:p>
          <a:p>
            <a:pPr lvl="1"/>
            <a:r>
              <a:rPr lang="en-US" sz="2200" dirty="0" smtClean="0">
                <a:solidFill>
                  <a:schemeClr val="tx1"/>
                </a:solidFill>
              </a:rPr>
              <a:t>Share ideas…</a:t>
            </a:r>
          </a:p>
          <a:p>
            <a:pPr marL="0" indent="0">
              <a:buNone/>
            </a:pPr>
            <a:endParaRPr lang="en-US" sz="1000" dirty="0">
              <a:solidFill>
                <a:schemeClr val="tx1"/>
              </a:solidFill>
            </a:endParaRPr>
          </a:p>
          <a:p>
            <a:pPr marL="457200" lvl="1" indent="0">
              <a:buNone/>
            </a:pPr>
            <a:endParaRPr lang="en-US" sz="600" dirty="0" smtClean="0"/>
          </a:p>
          <a:p>
            <a:pPr marL="457200" lvl="1" indent="0">
              <a:buNone/>
            </a:pPr>
            <a:endParaRPr lang="en-US" sz="600" dirty="0"/>
          </a:p>
          <a:p>
            <a:pPr marL="457200" lvl="1" indent="0">
              <a:buNone/>
            </a:pPr>
            <a:r>
              <a:rPr lang="en-US" sz="2400" dirty="0"/>
              <a:t>What is active learning?  </a:t>
            </a:r>
            <a:endParaRPr lang="en-US" sz="2400" dirty="0" smtClean="0"/>
          </a:p>
          <a:p>
            <a:pPr marL="457200" lvl="1" indent="0">
              <a:buNone/>
            </a:pPr>
            <a:r>
              <a:rPr lang="en-US" sz="2400" dirty="0" smtClean="0"/>
              <a:t>Why </a:t>
            </a:r>
            <a:r>
              <a:rPr lang="en-US" sz="2400" dirty="0"/>
              <a:t>do we want active learning in class?</a:t>
            </a:r>
          </a:p>
          <a:p>
            <a:pPr marL="457200" lvl="1" indent="0">
              <a:buNone/>
            </a:pPr>
            <a:r>
              <a:rPr lang="en-US" sz="2400" dirty="0"/>
              <a:t>F</a:t>
            </a:r>
            <a:r>
              <a:rPr lang="en-US" sz="2400" dirty="0" smtClean="0"/>
              <a:t>or </a:t>
            </a:r>
            <a:r>
              <a:rPr lang="en-US" sz="2400" dirty="0"/>
              <a:t>what reasons do we want to support </a:t>
            </a:r>
            <a:r>
              <a:rPr lang="en-US" sz="2400" dirty="0" smtClean="0"/>
              <a:t>active </a:t>
            </a:r>
            <a:r>
              <a:rPr lang="en-US" sz="2400" dirty="0"/>
              <a:t>learning?</a:t>
            </a:r>
          </a:p>
          <a:p>
            <a:pPr marL="0" indent="0">
              <a:buNone/>
            </a:pPr>
            <a:endParaRPr lang="en-US" sz="2400" dirty="0" smtClean="0">
              <a:solidFill>
                <a:schemeClr val="tx1"/>
              </a:solidFill>
            </a:endParaRPr>
          </a:p>
          <a:p>
            <a:pPr marL="0" indent="0">
              <a:buNone/>
            </a:pPr>
            <a:endParaRPr lang="en-US" sz="2400" dirty="0" smtClean="0"/>
          </a:p>
          <a:p>
            <a:pPr marL="0" indent="0">
              <a:buNone/>
            </a:pPr>
            <a:endParaRPr lang="en-US" sz="2400" dirty="0" smtClean="0"/>
          </a:p>
          <a:p>
            <a:endParaRPr lang="en-US" sz="2400" dirty="0"/>
          </a:p>
        </p:txBody>
      </p:sp>
      <p:pic>
        <p:nvPicPr>
          <p:cNvPr id="4" name="Picture 2" descr="High five&quot; Emotico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438400"/>
            <a:ext cx="544957" cy="5449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47193" y="1371600"/>
            <a:ext cx="2971800" cy="646331"/>
          </a:xfrm>
          <a:prstGeom prst="rect">
            <a:avLst/>
          </a:prstGeom>
          <a:noFill/>
          <a:ln>
            <a:solidFill>
              <a:schemeClr val="accent1">
                <a:lumMod val="75000"/>
              </a:schemeClr>
            </a:solidFill>
          </a:ln>
        </p:spPr>
        <p:txBody>
          <a:bodyPr wrap="square" rtlCol="0">
            <a:spAutoFit/>
          </a:bodyPr>
          <a:lstStyle/>
          <a:p>
            <a:r>
              <a:rPr lang="en-US" dirty="0" smtClean="0"/>
              <a:t>Online participants first, then in-person comments</a:t>
            </a:r>
            <a:endParaRPr lang="en-US" dirty="0"/>
          </a:p>
        </p:txBody>
      </p:sp>
      <p:pic>
        <p:nvPicPr>
          <p:cNvPr id="8" name="Picture 6" descr="17,155 Students Working Together Photos - Free &amp;amp; Royalty-Free Stock Photos  from Dreamst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976" y="4267200"/>
            <a:ext cx="331729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11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762000"/>
          </a:xfrm>
        </p:spPr>
        <p:txBody>
          <a:bodyPr>
            <a:normAutofit/>
          </a:bodyPr>
          <a:lstStyle/>
          <a:p>
            <a:pPr algn="ctr"/>
            <a:r>
              <a:rPr lang="en-US" sz="3800" dirty="0" smtClean="0"/>
              <a:t>Workshop Outline</a:t>
            </a:r>
            <a:endParaRPr lang="cs-CZ" sz="3800" dirty="0"/>
          </a:p>
        </p:txBody>
      </p:sp>
      <p:sp>
        <p:nvSpPr>
          <p:cNvPr id="3" name="Content Placeholder 2"/>
          <p:cNvSpPr>
            <a:spLocks noGrp="1"/>
          </p:cNvSpPr>
          <p:nvPr>
            <p:ph idx="1"/>
          </p:nvPr>
        </p:nvSpPr>
        <p:spPr>
          <a:xfrm>
            <a:off x="609599" y="1295400"/>
            <a:ext cx="6934201" cy="5334000"/>
          </a:xfrm>
        </p:spPr>
        <p:txBody>
          <a:bodyPr>
            <a:normAutofit/>
          </a:bodyPr>
          <a:lstStyle/>
          <a:p>
            <a:pPr marL="0" indent="0">
              <a:buNone/>
            </a:pPr>
            <a:r>
              <a:rPr lang="en-US" sz="2000" dirty="0" smtClean="0">
                <a:solidFill>
                  <a:schemeClr val="bg1">
                    <a:lumMod val="50000"/>
                  </a:schemeClr>
                </a:solidFill>
              </a:rPr>
              <a:t>Tip!  Provide your students with a </a:t>
            </a:r>
            <a:r>
              <a:rPr lang="en-US" sz="2000" u="sng" dirty="0" smtClean="0">
                <a:solidFill>
                  <a:schemeClr val="bg1">
                    <a:lumMod val="50000"/>
                  </a:schemeClr>
                </a:solidFill>
              </a:rPr>
              <a:t>daily outline</a:t>
            </a:r>
            <a:r>
              <a:rPr lang="en-US" sz="2000" dirty="0" smtClean="0">
                <a:solidFill>
                  <a:schemeClr val="bg1">
                    <a:lumMod val="50000"/>
                  </a:schemeClr>
                </a:solidFill>
              </a:rPr>
              <a:t> for class.      </a:t>
            </a:r>
          </a:p>
          <a:p>
            <a:pPr marL="0" indent="0">
              <a:buNone/>
            </a:pPr>
            <a:endParaRPr lang="en-US" sz="600" dirty="0" smtClean="0">
              <a:solidFill>
                <a:schemeClr val="bg1">
                  <a:lumMod val="50000"/>
                </a:schemeClr>
              </a:solidFill>
            </a:endParaRPr>
          </a:p>
          <a:p>
            <a:pPr marL="0" indent="0">
              <a:buNone/>
            </a:pPr>
            <a:endParaRPr lang="en-US" sz="600" dirty="0" smtClean="0">
              <a:solidFill>
                <a:schemeClr val="bg1">
                  <a:lumMod val="50000"/>
                </a:schemeClr>
              </a:solidFill>
            </a:endParaRPr>
          </a:p>
          <a:p>
            <a:r>
              <a:rPr lang="en-US" sz="2400" dirty="0" smtClean="0">
                <a:solidFill>
                  <a:schemeClr val="bg1">
                    <a:lumMod val="50000"/>
                  </a:schemeClr>
                </a:solidFill>
              </a:rPr>
              <a:t>Paired Discussions: Why use active learning?</a:t>
            </a:r>
          </a:p>
          <a:p>
            <a:r>
              <a:rPr lang="en-US" sz="2400" dirty="0" smtClean="0">
                <a:solidFill>
                  <a:schemeClr val="bg1">
                    <a:lumMod val="50000"/>
                  </a:schemeClr>
                </a:solidFill>
              </a:rPr>
              <a:t>Large Group: Share ideas</a:t>
            </a:r>
          </a:p>
          <a:p>
            <a:r>
              <a:rPr lang="en-US" sz="2400" b="1" dirty="0" smtClean="0">
                <a:solidFill>
                  <a:schemeClr val="accent1">
                    <a:lumMod val="50000"/>
                  </a:schemeClr>
                </a:solidFill>
              </a:rPr>
              <a:t>What research data indicate about the efficacy of active learning methods</a:t>
            </a:r>
          </a:p>
          <a:p>
            <a:pPr marL="0" indent="0">
              <a:buNone/>
            </a:pPr>
            <a:endParaRPr lang="en-US" sz="800" b="1" dirty="0" smtClean="0">
              <a:solidFill>
                <a:schemeClr val="accent1">
                  <a:lumMod val="50000"/>
                </a:schemeClr>
              </a:solidFill>
            </a:endParaRPr>
          </a:p>
          <a:p>
            <a:r>
              <a:rPr lang="en-US" sz="2400" dirty="0" smtClean="0"/>
              <a:t>10 pedagogical methods for active learning</a:t>
            </a:r>
          </a:p>
          <a:p>
            <a:r>
              <a:rPr lang="en-US" sz="2400" dirty="0" smtClean="0"/>
              <a:t>The Flipped Classroom</a:t>
            </a:r>
          </a:p>
          <a:p>
            <a:r>
              <a:rPr lang="en-US" sz="2400" dirty="0" smtClean="0"/>
              <a:t>Questions, Discussion</a:t>
            </a:r>
          </a:p>
          <a:p>
            <a:endParaRPr lang="en-US" sz="2400" dirty="0" smtClean="0"/>
          </a:p>
          <a:p>
            <a:endParaRPr lang="en-US" sz="2400" dirty="0"/>
          </a:p>
        </p:txBody>
      </p:sp>
    </p:spTree>
    <p:extLst>
      <p:ext uri="{BB962C8B-B14F-4D97-AF65-F5344CB8AC3E}">
        <p14:creationId xmlns:p14="http://schemas.microsoft.com/office/powerpoint/2010/main" val="159015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2"/>
            <a:ext cx="6347713" cy="685800"/>
          </a:xfrm>
        </p:spPr>
        <p:txBody>
          <a:bodyPr/>
          <a:lstStyle/>
          <a:p>
            <a:r>
              <a:rPr lang="en-US" dirty="0" smtClean="0"/>
              <a:t>Active Learning</a:t>
            </a:r>
            <a:endParaRPr lang="cs-CZ" dirty="0"/>
          </a:p>
        </p:txBody>
      </p:sp>
      <p:sp>
        <p:nvSpPr>
          <p:cNvPr id="3" name="Content Placeholder 2"/>
          <p:cNvSpPr>
            <a:spLocks noGrp="1"/>
          </p:cNvSpPr>
          <p:nvPr>
            <p:ph idx="1"/>
          </p:nvPr>
        </p:nvSpPr>
        <p:spPr>
          <a:xfrm>
            <a:off x="304800" y="1142999"/>
            <a:ext cx="7086600" cy="2743201"/>
          </a:xfrm>
        </p:spPr>
        <p:txBody>
          <a:bodyPr>
            <a:noAutofit/>
          </a:bodyPr>
          <a:lstStyle/>
          <a:p>
            <a:pPr marL="0" indent="0">
              <a:buNone/>
            </a:pPr>
            <a:r>
              <a:rPr lang="en-US" sz="2400" dirty="0"/>
              <a:t>In their seminal </a:t>
            </a:r>
            <a:r>
              <a:rPr lang="en-US" sz="2400" dirty="0" smtClean="0"/>
              <a:t>work,</a:t>
            </a:r>
            <a:r>
              <a:rPr lang="en-US" sz="2400" dirty="0"/>
              <a:t> </a:t>
            </a:r>
            <a:r>
              <a:rPr lang="en-US" sz="2400" i="1" dirty="0"/>
              <a:t>Active Learning: Creating Excitement in the </a:t>
            </a:r>
            <a:r>
              <a:rPr lang="en-US" sz="2400" i="1" dirty="0" smtClean="0"/>
              <a:t>Classroom</a:t>
            </a:r>
            <a:r>
              <a:rPr lang="en-US" sz="2400" dirty="0" smtClean="0"/>
              <a:t> </a:t>
            </a:r>
            <a:r>
              <a:rPr lang="en-US" sz="2400" dirty="0"/>
              <a:t>compiled </a:t>
            </a:r>
            <a:r>
              <a:rPr lang="en-US" sz="2400" dirty="0" smtClean="0"/>
              <a:t>for </a:t>
            </a:r>
            <a:r>
              <a:rPr lang="en-US" sz="2400" dirty="0"/>
              <a:t>the </a:t>
            </a:r>
            <a:r>
              <a:rPr lang="en-US" sz="2400" dirty="0" smtClean="0"/>
              <a:t>US Association </a:t>
            </a:r>
            <a:r>
              <a:rPr lang="en-US" sz="2400" dirty="0"/>
              <a:t>for the Study of Higher </a:t>
            </a:r>
            <a:r>
              <a:rPr lang="en-US" sz="2400" dirty="0" smtClean="0"/>
              <a:t>Education, </a:t>
            </a:r>
            <a:r>
              <a:rPr lang="en-US" sz="2400" dirty="0" err="1"/>
              <a:t>Bonwell</a:t>
            </a:r>
            <a:r>
              <a:rPr lang="en-US" sz="2400" dirty="0"/>
              <a:t> and </a:t>
            </a:r>
            <a:r>
              <a:rPr lang="en-US" sz="2400" dirty="0" err="1"/>
              <a:t>Eison</a:t>
            </a:r>
            <a:r>
              <a:rPr lang="en-US" sz="2400" dirty="0"/>
              <a:t> </a:t>
            </a:r>
            <a:r>
              <a:rPr lang="en-US" sz="2400" dirty="0" smtClean="0"/>
              <a:t>(1991) define </a:t>
            </a:r>
            <a:r>
              <a:rPr lang="en-US" sz="2400" dirty="0"/>
              <a:t>strategies that promote active learning </a:t>
            </a:r>
            <a:r>
              <a:rPr lang="en-US" sz="2400" dirty="0" smtClean="0"/>
              <a:t>as, </a:t>
            </a:r>
            <a:r>
              <a:rPr lang="en-US" sz="2400" dirty="0"/>
              <a:t>“instructional activities involving students in doing </a:t>
            </a:r>
            <a:r>
              <a:rPr lang="en-US" sz="2400" dirty="0" smtClean="0"/>
              <a:t>things and thinking </a:t>
            </a:r>
            <a:r>
              <a:rPr lang="en-US" sz="2400" dirty="0"/>
              <a:t>about what they are </a:t>
            </a:r>
            <a:r>
              <a:rPr lang="en-US" sz="2400" dirty="0" smtClean="0"/>
              <a:t>doing.”</a:t>
            </a:r>
          </a:p>
        </p:txBody>
      </p:sp>
      <p:pic>
        <p:nvPicPr>
          <p:cNvPr id="4" name="Picture 5" descr="Image result for image AAU Prague"/>
          <p:cNvPicPr>
            <a:picLocks noChangeAspect="1" noChangeArrowheads="1"/>
          </p:cNvPicPr>
          <p:nvPr/>
        </p:nvPicPr>
        <p:blipFill>
          <a:blip r:embed="rId2" cstate="print">
            <a:extLst>
              <a:ext uri="{28A0092B-C50C-407E-A947-70E740481C1C}">
                <a14:useLocalDpi xmlns:a14="http://schemas.microsoft.com/office/drawing/2010/main" val="0"/>
              </a:ext>
            </a:extLst>
          </a:blip>
          <a:srcRect l="11897" r="11897"/>
          <a:stretch>
            <a:fillRect/>
          </a:stretch>
        </p:blipFill>
        <p:spPr bwMode="auto">
          <a:xfrm>
            <a:off x="1295399" y="3962396"/>
            <a:ext cx="4779461" cy="289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03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5354"/>
            <a:ext cx="6347713" cy="685800"/>
          </a:xfrm>
        </p:spPr>
        <p:txBody>
          <a:bodyPr/>
          <a:lstStyle/>
          <a:p>
            <a:pPr algn="ctr"/>
            <a:r>
              <a:rPr lang="en-US" dirty="0" smtClean="0"/>
              <a:t>Defining Active Learning</a:t>
            </a:r>
            <a:endParaRPr lang="cs-CZ" dirty="0"/>
          </a:p>
        </p:txBody>
      </p:sp>
      <p:sp>
        <p:nvSpPr>
          <p:cNvPr id="3" name="Content Placeholder 2"/>
          <p:cNvSpPr>
            <a:spLocks noGrp="1"/>
          </p:cNvSpPr>
          <p:nvPr>
            <p:ph idx="1"/>
          </p:nvPr>
        </p:nvSpPr>
        <p:spPr>
          <a:xfrm>
            <a:off x="304800" y="1485899"/>
            <a:ext cx="7239000" cy="2095501"/>
          </a:xfrm>
        </p:spPr>
        <p:txBody>
          <a:bodyPr>
            <a:noAutofit/>
          </a:bodyPr>
          <a:lstStyle/>
          <a:p>
            <a:pPr marL="0" indent="0">
              <a:buNone/>
            </a:pPr>
            <a:r>
              <a:rPr lang="en-US" sz="2400" dirty="0"/>
              <a:t>The </a:t>
            </a:r>
            <a:r>
              <a:rPr lang="en-US" sz="2400" dirty="0" smtClean="0"/>
              <a:t>USA National </a:t>
            </a:r>
            <a:r>
              <a:rPr lang="en-US" sz="2400" dirty="0"/>
              <a:t>Survey of Student Engagement (NSSE) and </a:t>
            </a:r>
            <a:r>
              <a:rPr lang="en-US" sz="2400" dirty="0" smtClean="0"/>
              <a:t>Australasian </a:t>
            </a:r>
            <a:r>
              <a:rPr lang="en-US" sz="2400" dirty="0"/>
              <a:t>Survey of Student Engagement (AUSSE) </a:t>
            </a:r>
            <a:r>
              <a:rPr lang="en-US" sz="2400" dirty="0" smtClean="0"/>
              <a:t>provide </a:t>
            </a:r>
            <a:r>
              <a:rPr lang="en-US" sz="2400" dirty="0"/>
              <a:t>a very simple definition: </a:t>
            </a:r>
            <a:r>
              <a:rPr lang="en-US" sz="2400" b="1" dirty="0"/>
              <a:t>active learning involves “students’ efforts to actively construct their knowledge</a:t>
            </a:r>
            <a:r>
              <a:rPr lang="en-US" sz="2400" b="1" dirty="0" smtClean="0"/>
              <a:t>.”</a:t>
            </a:r>
            <a:endParaRPr lang="en-US" sz="2400" dirty="0" smtClean="0"/>
          </a:p>
        </p:txBody>
      </p:sp>
      <p:pic>
        <p:nvPicPr>
          <p:cNvPr id="7" name="Google Shape;148;p5" descr="24,507 Tutoring Stock Photos | Free &amp;amp; Royalty-free Tutoring Images |  Depositphotos"/>
          <p:cNvPicPr preferRelativeResize="0"/>
          <p:nvPr/>
        </p:nvPicPr>
        <p:blipFill rotWithShape="1">
          <a:blip r:embed="rId2">
            <a:alphaModFix/>
          </a:blip>
          <a:srcRect/>
          <a:stretch/>
        </p:blipFill>
        <p:spPr>
          <a:xfrm>
            <a:off x="1447800" y="3810000"/>
            <a:ext cx="4648200" cy="2743200"/>
          </a:xfrm>
          <a:prstGeom prst="rect">
            <a:avLst/>
          </a:prstGeom>
          <a:noFill/>
          <a:ln>
            <a:noFill/>
          </a:ln>
        </p:spPr>
      </p:pic>
    </p:spTree>
    <p:extLst>
      <p:ext uri="{BB962C8B-B14F-4D97-AF65-F5344CB8AC3E}">
        <p14:creationId xmlns:p14="http://schemas.microsoft.com/office/powerpoint/2010/main" val="8711029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7716</TotalTime>
  <Words>2486</Words>
  <Application>Microsoft Office PowerPoint</Application>
  <PresentationFormat>On-screen Show (4:3)</PresentationFormat>
  <Paragraphs>315</Paragraphs>
  <Slides>41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Trebuchet MS</vt:lpstr>
      <vt:lpstr>Wingdings</vt:lpstr>
      <vt:lpstr>Wingdings 2</vt:lpstr>
      <vt:lpstr>Wingdings 3</vt:lpstr>
      <vt:lpstr>Facet</vt:lpstr>
      <vt:lpstr>AAU Center for Teaching &amp; Learning Professional Development Workshop     From basic strategies  to the flipped classroom:  How can I support active learning?</vt:lpstr>
      <vt:lpstr>Welcome!</vt:lpstr>
      <vt:lpstr>Workshop Outline</vt:lpstr>
      <vt:lpstr>“Around the table” - Introductions  Name, Course/s you teach at AAU</vt:lpstr>
      <vt:lpstr>Small Group Discussions:          What is active learning? </vt:lpstr>
      <vt:lpstr>Why use active learning?</vt:lpstr>
      <vt:lpstr>Workshop Outline</vt:lpstr>
      <vt:lpstr>Active Learning</vt:lpstr>
      <vt:lpstr>Defining Active Learning</vt:lpstr>
      <vt:lpstr>Active Learning supports higher-order thinking</vt:lpstr>
      <vt:lpstr>Active Learning Methods</vt:lpstr>
      <vt:lpstr> </vt:lpstr>
      <vt:lpstr>What’s the theoretical basis?</vt:lpstr>
      <vt:lpstr>Data support the efficacy  of active learning</vt:lpstr>
      <vt:lpstr>AL supports student success</vt:lpstr>
      <vt:lpstr>AL supports student success</vt:lpstr>
      <vt:lpstr>AAU student comments  also support this argument</vt:lpstr>
      <vt:lpstr>AL supports AAU’s Core Principles</vt:lpstr>
      <vt:lpstr>Workshop Outline</vt:lpstr>
      <vt:lpstr>Active Learning Methods</vt:lpstr>
      <vt:lpstr>Active Learning Methods</vt:lpstr>
      <vt:lpstr>Active Learning Methods</vt:lpstr>
      <vt:lpstr>Active Learning Methods</vt:lpstr>
      <vt:lpstr>Active Learning Methods</vt:lpstr>
      <vt:lpstr>Active Learning Methods</vt:lpstr>
      <vt:lpstr>Active Learning Methods</vt:lpstr>
      <vt:lpstr>Active Learning Methods</vt:lpstr>
      <vt:lpstr>Active Learning Methods</vt:lpstr>
      <vt:lpstr>Encouraging AL on Teams for online participants…</vt:lpstr>
      <vt:lpstr>Active Learning Methods</vt:lpstr>
      <vt:lpstr>Active Learning Methods</vt:lpstr>
      <vt:lpstr>Workshop Outline</vt:lpstr>
      <vt:lpstr>The Flipped Classroom</vt:lpstr>
      <vt:lpstr>The Flipped Classroom</vt:lpstr>
      <vt:lpstr>The Flipped Classroom https://bokcenter.harvard.edu/</vt:lpstr>
      <vt:lpstr>Benefits of the Flipped Classroom</vt:lpstr>
      <vt:lpstr>Workshop Outline</vt:lpstr>
      <vt:lpstr>Workshop Feedback Form</vt:lpstr>
      <vt:lpstr>Thank you for attending!</vt:lpstr>
      <vt:lpstr>AAU Center for Teaching &amp; Learning Professional Development Activities: Fall 2024</vt:lpstr>
      <vt:lpstr>AL 2024 Attendees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Orientation at Anglo-American University</dc:title>
  <dc:creator>Miroslav Svoboda</dc:creator>
  <cp:lastModifiedBy>Angel.Hoekstra</cp:lastModifiedBy>
  <cp:revision>128</cp:revision>
  <cp:lastPrinted>2017-08-30T13:39:32Z</cp:lastPrinted>
  <dcterms:created xsi:type="dcterms:W3CDTF">2017-08-30T12:34:08Z</dcterms:created>
  <dcterms:modified xsi:type="dcterms:W3CDTF">2024-12-06T11:04:19Z</dcterms:modified>
</cp:coreProperties>
</file>